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31"/>
  </p:notesMasterIdLst>
  <p:sldIdLst>
    <p:sldId id="256" r:id="rId2"/>
    <p:sldId id="348" r:id="rId3"/>
    <p:sldId id="378" r:id="rId4"/>
    <p:sldId id="350" r:id="rId5"/>
    <p:sldId id="352" r:id="rId6"/>
    <p:sldId id="353" r:id="rId7"/>
    <p:sldId id="260" r:id="rId8"/>
    <p:sldId id="278" r:id="rId9"/>
    <p:sldId id="279" r:id="rId10"/>
    <p:sldId id="384" r:id="rId11"/>
    <p:sldId id="355" r:id="rId12"/>
    <p:sldId id="376" r:id="rId13"/>
    <p:sldId id="380" r:id="rId14"/>
    <p:sldId id="356" r:id="rId15"/>
    <p:sldId id="381" r:id="rId16"/>
    <p:sldId id="357" r:id="rId17"/>
    <p:sldId id="382" r:id="rId18"/>
    <p:sldId id="383" r:id="rId19"/>
    <p:sldId id="358" r:id="rId20"/>
    <p:sldId id="363" r:id="rId21"/>
    <p:sldId id="388" r:id="rId22"/>
    <p:sldId id="386" r:id="rId23"/>
    <p:sldId id="367" r:id="rId24"/>
    <p:sldId id="385" r:id="rId25"/>
    <p:sldId id="371" r:id="rId26"/>
    <p:sldId id="387" r:id="rId27"/>
    <p:sldId id="373" r:id="rId28"/>
    <p:sldId id="297" r:id="rId29"/>
    <p:sldId id="37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0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858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280" y="192"/>
      </p:cViewPr>
      <p:guideLst>
        <p:guide orient="horz" pos="2163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GoG Revenue by Liza Phase: 2020 - 2025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[OilRevenueEstimate_v2.xlsx]Graph!$B$5</c:f>
              <c:strCache>
                <c:ptCount val="1"/>
                <c:pt idx="0">
                  <c:v>GOG PHASE1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[1]Graph!$A$6:$A$11</c:f>
              <c:numCache>
                <c:formatCode>m/d/yy</c:formatCode>
                <c:ptCount val="6"/>
                <c:pt idx="0">
                  <c:v>44196</c:v>
                </c:pt>
                <c:pt idx="1">
                  <c:v>44561</c:v>
                </c:pt>
                <c:pt idx="2">
                  <c:v>44926</c:v>
                </c:pt>
                <c:pt idx="3">
                  <c:v>45291</c:v>
                </c:pt>
                <c:pt idx="4">
                  <c:v>45657</c:v>
                </c:pt>
                <c:pt idx="5">
                  <c:v>46022</c:v>
                </c:pt>
              </c:numCache>
            </c:numRef>
          </c:cat>
          <c:val>
            <c:numRef>
              <c:f>[1]Graph!$B$6:$B$11</c:f>
              <c:numCache>
                <c:formatCode>_([$$-409]* #,##0_);_([$$-409]* \(#,##0\);_([$$-409]* "-"??_);_(@_)</c:formatCode>
                <c:ptCount val="6"/>
                <c:pt idx="0">
                  <c:v>292885000</c:v>
                </c:pt>
                <c:pt idx="1">
                  <c:v>350305000</c:v>
                </c:pt>
                <c:pt idx="2">
                  <c:v>350305000</c:v>
                </c:pt>
                <c:pt idx="3">
                  <c:v>802771000</c:v>
                </c:pt>
                <c:pt idx="4">
                  <c:v>1027190800</c:v>
                </c:pt>
                <c:pt idx="5">
                  <c:v>1024387000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8E-3E4E-A4ED-422C1C810047}"/>
            </c:ext>
          </c:extLst>
        </c:ser>
        <c:ser>
          <c:idx val="1"/>
          <c:order val="1"/>
          <c:tx>
            <c:strRef>
              <c:f>[OilRevenueEstimate_v2.xlsx]Graph!$C$5</c:f>
              <c:strCache>
                <c:ptCount val="1"/>
                <c:pt idx="0">
                  <c:v>GOG PHASE2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[1]Graph!$A$6:$A$11</c:f>
              <c:numCache>
                <c:formatCode>m/d/yy</c:formatCode>
                <c:ptCount val="6"/>
                <c:pt idx="0">
                  <c:v>44196</c:v>
                </c:pt>
                <c:pt idx="1">
                  <c:v>44561</c:v>
                </c:pt>
                <c:pt idx="2">
                  <c:v>44926</c:v>
                </c:pt>
                <c:pt idx="3">
                  <c:v>45291</c:v>
                </c:pt>
                <c:pt idx="4">
                  <c:v>45657</c:v>
                </c:pt>
                <c:pt idx="5">
                  <c:v>46022</c:v>
                </c:pt>
              </c:numCache>
            </c:numRef>
          </c:cat>
          <c:val>
            <c:numRef>
              <c:f>[1]Graph!$C$6:$C$11</c:f>
              <c:numCache>
                <c:formatCode>_([$$-409]* #,##0_);_([$$-409]* \(#,##0\);_([$$-409]* "-"??_);_(@_)</c:formatCode>
                <c:ptCount val="6"/>
                <c:pt idx="0">
                  <c:v>#N/A</c:v>
                </c:pt>
                <c:pt idx="1">
                  <c:v>#N/A</c:v>
                </c:pt>
                <c:pt idx="2">
                  <c:v>322073500</c:v>
                </c:pt>
                <c:pt idx="3">
                  <c:v>641392500</c:v>
                </c:pt>
                <c:pt idx="4">
                  <c:v>643147000</c:v>
                </c:pt>
                <c:pt idx="5">
                  <c:v>1877209500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8E-3E4E-A4ED-422C1C81004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45321808"/>
        <c:axId val="1945218320"/>
      </c:barChart>
      <c:dateAx>
        <c:axId val="1945321808"/>
        <c:scaling>
          <c:orientation val="minMax"/>
        </c:scaling>
        <c:delete val="0"/>
        <c:axPos val="b"/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218320"/>
        <c:crosses val="autoZero"/>
        <c:auto val="1"/>
        <c:lblOffset val="100"/>
        <c:baseTimeUnit val="years"/>
      </c:dateAx>
      <c:valAx>
        <c:axId val="194521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[$$-409]* #,##0_);_([$$-409]* \(#,##0\);_([$$-409]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32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Gross Revenue by Liza Phase: 2020 - 2025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[OilRevenueEstimate_v2.xlsx]Graph!$H$5</c:f>
              <c:strCache>
                <c:ptCount val="1"/>
                <c:pt idx="0">
                  <c:v>GROSS REVENUE PHASE1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[1]Graph!$A$6:$A$11</c:f>
              <c:numCache>
                <c:formatCode>m/d/yy</c:formatCode>
                <c:ptCount val="6"/>
                <c:pt idx="0">
                  <c:v>44196</c:v>
                </c:pt>
                <c:pt idx="1">
                  <c:v>44561</c:v>
                </c:pt>
                <c:pt idx="2">
                  <c:v>44926</c:v>
                </c:pt>
                <c:pt idx="3">
                  <c:v>45291</c:v>
                </c:pt>
                <c:pt idx="4">
                  <c:v>45657</c:v>
                </c:pt>
                <c:pt idx="5">
                  <c:v>46022</c:v>
                </c:pt>
              </c:numCache>
            </c:numRef>
          </c:cat>
          <c:val>
            <c:numRef>
              <c:f>[1]Graph!$H$6:$H$11</c:f>
              <c:numCache>
                <c:formatCode>_([$$-409]* #,##0_);_([$$-409]* \(#,##0\);_([$$-409]* "-"??_);_(@_)</c:formatCode>
                <c:ptCount val="6"/>
                <c:pt idx="0">
                  <c:v>2013000000</c:v>
                </c:pt>
                <c:pt idx="1">
                  <c:v>2409000000</c:v>
                </c:pt>
                <c:pt idx="2">
                  <c:v>2409000000</c:v>
                </c:pt>
                <c:pt idx="3">
                  <c:v>2409000000</c:v>
                </c:pt>
                <c:pt idx="4">
                  <c:v>2415600000</c:v>
                </c:pt>
                <c:pt idx="5">
                  <c:v>2409000000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8E-3E4E-A4ED-422C1C810047}"/>
            </c:ext>
          </c:extLst>
        </c:ser>
        <c:ser>
          <c:idx val="1"/>
          <c:order val="1"/>
          <c:tx>
            <c:strRef>
              <c:f>[OilRevenueEstimate_v2.xlsx]Graph!$I$5</c:f>
              <c:strCache>
                <c:ptCount val="1"/>
                <c:pt idx="0">
                  <c:v>GROSS REVENUE PHASE2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[1]Graph!$A$6:$A$11</c:f>
              <c:numCache>
                <c:formatCode>m/d/yy</c:formatCode>
                <c:ptCount val="6"/>
                <c:pt idx="0">
                  <c:v>44196</c:v>
                </c:pt>
                <c:pt idx="1">
                  <c:v>44561</c:v>
                </c:pt>
                <c:pt idx="2">
                  <c:v>44926</c:v>
                </c:pt>
                <c:pt idx="3">
                  <c:v>45291</c:v>
                </c:pt>
                <c:pt idx="4">
                  <c:v>45657</c:v>
                </c:pt>
                <c:pt idx="5">
                  <c:v>46022</c:v>
                </c:pt>
              </c:numCache>
            </c:numRef>
          </c:cat>
          <c:val>
            <c:numRef>
              <c:f>[1]Graph!$I$6:$I$11</c:f>
              <c:numCache>
                <c:formatCode>_([$$-409]* #,##0_);_([$$-409]* \(#,##0\);_([$$-409]* "-"??_);_(@_)</c:formatCode>
                <c:ptCount val="6"/>
                <c:pt idx="0">
                  <c:v>#N/A</c:v>
                </c:pt>
                <c:pt idx="1">
                  <c:v>#N/A</c:v>
                </c:pt>
                <c:pt idx="2">
                  <c:v>2214300000</c:v>
                </c:pt>
                <c:pt idx="3">
                  <c:v>4416500000</c:v>
                </c:pt>
                <c:pt idx="4">
                  <c:v>4428600000</c:v>
                </c:pt>
                <c:pt idx="5">
                  <c:v>4416500000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59-0F40-9B49-3DAF3B58027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45321808"/>
        <c:axId val="1945218320"/>
      </c:barChart>
      <c:dateAx>
        <c:axId val="1945321808"/>
        <c:scaling>
          <c:orientation val="minMax"/>
        </c:scaling>
        <c:delete val="0"/>
        <c:axPos val="b"/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218320"/>
        <c:crosses val="autoZero"/>
        <c:auto val="1"/>
        <c:lblOffset val="100"/>
        <c:baseTimeUnit val="years"/>
      </c:dateAx>
      <c:valAx>
        <c:axId val="194521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[$$-409]* #,##0_);_([$$-409]* \(#,##0\);_([$$-409]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32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effectLst/>
              </a:rPr>
              <a:t>Projected GDP and GDP growth: 2019 - 2025</a:t>
            </a:r>
            <a:endParaRPr lang="en-GB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GDP (GYD bn)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m/d/yy</c:formatCode>
                <c:ptCount val="7"/>
                <c:pt idx="0">
                  <c:v>43830</c:v>
                </c:pt>
                <c:pt idx="1">
                  <c:v>44196</c:v>
                </c:pt>
                <c:pt idx="2">
                  <c:v>44561</c:v>
                </c:pt>
                <c:pt idx="3">
                  <c:v>44926</c:v>
                </c:pt>
                <c:pt idx="4">
                  <c:v>45291</c:v>
                </c:pt>
                <c:pt idx="5">
                  <c:v>45657</c:v>
                </c:pt>
                <c:pt idx="6">
                  <c:v>46022</c:v>
                </c:pt>
              </c:numCache>
            </c:numRef>
          </c:cat>
          <c:val>
            <c:numRef>
              <c:f>Sheet1!$B$2:$B$8</c:f>
              <c:numCache>
                <c:formatCode>0.00</c:formatCode>
                <c:ptCount val="7"/>
                <c:pt idx="0">
                  <c:v>841.15080000000012</c:v>
                </c:pt>
                <c:pt idx="1">
                  <c:v>996.0442230000001</c:v>
                </c:pt>
                <c:pt idx="2">
                  <c:v>1070.0839138800002</c:v>
                </c:pt>
                <c:pt idx="3">
                  <c:v>1241.6577487128002</c:v>
                </c:pt>
                <c:pt idx="4">
                  <c:v>1603.7797073855686</c:v>
                </c:pt>
                <c:pt idx="5">
                  <c:v>1761.2028421787027</c:v>
                </c:pt>
                <c:pt idx="6">
                  <c:v>2339.8693835894246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8E-E343-8D70-F2D2F3B4B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0848368"/>
        <c:axId val="1960850000"/>
      </c:barChart>
      <c:lineChart>
        <c:grouping val="standard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GDP Growth (right axis)</c:v>
                </c:pt>
              </c:strCache>
            </c:strRef>
          </c:tx>
          <c:spPr>
            <a:ln w="889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m/d/yy</c:formatCode>
                <c:ptCount val="7"/>
                <c:pt idx="0">
                  <c:v>43830</c:v>
                </c:pt>
                <c:pt idx="1">
                  <c:v>44196</c:v>
                </c:pt>
                <c:pt idx="2">
                  <c:v>44561</c:v>
                </c:pt>
                <c:pt idx="3">
                  <c:v>44926</c:v>
                </c:pt>
                <c:pt idx="4">
                  <c:v>45291</c:v>
                </c:pt>
                <c:pt idx="5">
                  <c:v>45657</c:v>
                </c:pt>
                <c:pt idx="6">
                  <c:v>46022</c:v>
                </c:pt>
              </c:numCache>
            </c:numRef>
          </c:cat>
          <c:val>
            <c:numRef>
              <c:f>Sheet1!$D$2:$D$8</c:f>
              <c:numCache>
                <c:formatCode>0.0%</c:formatCode>
                <c:ptCount val="7"/>
                <c:pt idx="0">
                  <c:v>4.4000000000000039E-2</c:v>
                </c:pt>
                <c:pt idx="1">
                  <c:v>0.18414465396692248</c:v>
                </c:pt>
                <c:pt idx="2">
                  <c:v>7.4333738573372665E-2</c:v>
                </c:pt>
                <c:pt idx="3">
                  <c:v>0.16033680406491979</c:v>
                </c:pt>
                <c:pt idx="4">
                  <c:v>0.29164394056910803</c:v>
                </c:pt>
                <c:pt idx="5">
                  <c:v>9.8157579914613269E-2</c:v>
                </c:pt>
                <c:pt idx="6">
                  <c:v>0.32856325662913433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F8E-E343-8D70-F2D2F3B4B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0924176"/>
        <c:axId val="1960922528"/>
      </c:lineChart>
      <c:dateAx>
        <c:axId val="1960848368"/>
        <c:scaling>
          <c:orientation val="minMax"/>
        </c:scaling>
        <c:delete val="0"/>
        <c:axPos val="b"/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850000"/>
        <c:crosses val="autoZero"/>
        <c:auto val="1"/>
        <c:lblOffset val="100"/>
        <c:baseTimeUnit val="years"/>
      </c:dateAx>
      <c:valAx>
        <c:axId val="196085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848368"/>
        <c:crosses val="autoZero"/>
        <c:crossBetween val="between"/>
      </c:valAx>
      <c:valAx>
        <c:axId val="1960922528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924176"/>
        <c:crosses val="max"/>
        <c:crossBetween val="between"/>
      </c:valAx>
      <c:dateAx>
        <c:axId val="1960924176"/>
        <c:scaling>
          <c:orientation val="minMax"/>
        </c:scaling>
        <c:delete val="1"/>
        <c:axPos val="b"/>
        <c:numFmt formatCode="m/d/yy" sourceLinked="1"/>
        <c:majorTickMark val="none"/>
        <c:minorTickMark val="none"/>
        <c:tickLblPos val="nextTo"/>
        <c:crossAx val="1960922528"/>
        <c:crosses val="autoZero"/>
        <c:auto val="1"/>
        <c:lblOffset val="100"/>
        <c:baseTimeUnit val="year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COMPOSITION OF GDP: 2020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BF-5742-97E4-9578F3BEA9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927-E240-94CD-A61314E5E4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Non-oil</c:v>
                </c:pt>
                <c:pt idx="1">
                  <c:v>Oil (Projected)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891.61984800000016</c:v>
                </c:pt>
                <c:pt idx="1">
                  <c:v>104.424375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BF-5742-97E4-9578F3BEA9C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25400" cap="flat" cmpd="sng" algn="ctr">
      <a:solidFill>
        <a:schemeClr val="accent3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COMPOSITION OF GDP: 2025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EB0-EB4E-8B21-97BAF6F3C92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BEB0-EB4E-8B21-97BAF6F3C9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Non-Oil</c:v>
                </c:pt>
                <c:pt idx="1">
                  <c:v>Oil (Projected)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1193.1884860894247</c:v>
                </c:pt>
                <c:pt idx="1">
                  <c:v>1146.6808974999999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B0-EB4E-8B21-97BAF6F3C92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25400" cap="flat" cmpd="sng" algn="ctr">
      <a:solidFill>
        <a:schemeClr val="accent3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FCA39B-68E1-3C47-A23F-59EAF3725391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C0548F-EC9F-E745-9377-A8FF10C04A95}">
      <dgm:prSet phldrT="[Text]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dirty="0"/>
            <a:t>Central Bank</a:t>
          </a:r>
        </a:p>
      </dgm:t>
    </dgm:pt>
    <dgm:pt modelId="{DEA6F93C-19E8-F644-80F6-7C2C0FAD0FFB}" type="parTrans" cxnId="{54187078-9642-BD4F-AFC7-CC192E6E06A1}">
      <dgm:prSet/>
      <dgm:spPr/>
      <dgm:t>
        <a:bodyPr/>
        <a:lstStyle/>
        <a:p>
          <a:endParaRPr lang="en-US"/>
        </a:p>
      </dgm:t>
    </dgm:pt>
    <dgm:pt modelId="{536A5395-201B-CD48-A1CB-20230A7FFD6E}" type="sibTrans" cxnId="{54187078-9642-BD4F-AFC7-CC192E6E06A1}">
      <dgm:prSet/>
      <dgm:spPr/>
      <dgm:t>
        <a:bodyPr/>
        <a:lstStyle/>
        <a:p>
          <a:endParaRPr lang="en-US"/>
        </a:p>
      </dgm:t>
    </dgm:pt>
    <dgm:pt modelId="{99DE9E72-12BA-FC48-89A0-27C6DCB68EA1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Oil dollars $</a:t>
          </a:r>
        </a:p>
      </dgm:t>
    </dgm:pt>
    <dgm:pt modelId="{E7FBA6B3-2BCE-9C49-8007-0E5B44F1BD7E}" type="parTrans" cxnId="{1699F223-E84E-194C-B2AC-A500B82313FA}">
      <dgm:prSet/>
      <dgm:spPr>
        <a:solidFill>
          <a:schemeClr val="tx2"/>
        </a:solidFill>
      </dgm:spPr>
      <dgm:t>
        <a:bodyPr/>
        <a:lstStyle/>
        <a:p>
          <a:endParaRPr lang="en-US"/>
        </a:p>
      </dgm:t>
    </dgm:pt>
    <dgm:pt modelId="{FC7483FA-B568-1947-9F17-1B40688AC6C4}" type="sibTrans" cxnId="{1699F223-E84E-194C-B2AC-A500B82313FA}">
      <dgm:prSet/>
      <dgm:spPr/>
      <dgm:t>
        <a:bodyPr/>
        <a:lstStyle/>
        <a:p>
          <a:endParaRPr lang="en-US"/>
        </a:p>
      </dgm:t>
    </dgm:pt>
    <dgm:pt modelId="{17FA73BA-D16E-C94C-9A90-5CF436DC2689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Natural Resource Fund</a:t>
          </a:r>
        </a:p>
      </dgm:t>
    </dgm:pt>
    <dgm:pt modelId="{A5ABB329-CB08-5543-BB2B-4964FC8C1FB3}" type="parTrans" cxnId="{2FBDD78A-E188-E947-B22E-7DAF57E64FE0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9F446BD7-4394-A246-BC2B-A418B9B8C458}" type="sibTrans" cxnId="{2FBDD78A-E188-E947-B22E-7DAF57E64FE0}">
      <dgm:prSet/>
      <dgm:spPr/>
      <dgm:t>
        <a:bodyPr/>
        <a:lstStyle/>
        <a:p>
          <a:endParaRPr lang="en-US"/>
        </a:p>
      </dgm:t>
    </dgm:pt>
    <dgm:pt modelId="{E801BDC1-0CE0-BB4A-AE5E-5E816FFA4F22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Economy</a:t>
          </a:r>
        </a:p>
      </dgm:t>
    </dgm:pt>
    <dgm:pt modelId="{D46AE16E-57EB-EF4C-888F-46ABD9B045BF}" type="parTrans" cxnId="{39450FDD-2B8A-944B-9715-487CCAAAF58B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388D9664-9D41-FD4A-A83F-17C2B056367B}" type="sibTrans" cxnId="{39450FDD-2B8A-944B-9715-487CCAAAF58B}">
      <dgm:prSet/>
      <dgm:spPr/>
      <dgm:t>
        <a:bodyPr/>
        <a:lstStyle/>
        <a:p>
          <a:endParaRPr lang="en-US"/>
        </a:p>
      </dgm:t>
    </dgm:pt>
    <dgm:pt modelId="{53CC22D8-E90C-D94C-A71D-BD34D1ADD385}">
      <dgm:prSet/>
      <dgm:spPr/>
      <dgm:t>
        <a:bodyPr/>
        <a:lstStyle/>
        <a:p>
          <a:endParaRPr lang="en-US"/>
        </a:p>
      </dgm:t>
    </dgm:pt>
    <dgm:pt modelId="{2FFE1B0A-D659-6145-B4C5-7B088ED33720}" type="parTrans" cxnId="{E16FB30B-F545-1F48-AC08-A0A0D5194193}">
      <dgm:prSet/>
      <dgm:spPr/>
      <dgm:t>
        <a:bodyPr/>
        <a:lstStyle/>
        <a:p>
          <a:endParaRPr lang="en-US"/>
        </a:p>
      </dgm:t>
    </dgm:pt>
    <dgm:pt modelId="{1873A95A-72BC-2146-A91C-4FF85BF6E4CC}" type="sibTrans" cxnId="{E16FB30B-F545-1F48-AC08-A0A0D5194193}">
      <dgm:prSet/>
      <dgm:spPr/>
      <dgm:t>
        <a:bodyPr/>
        <a:lstStyle/>
        <a:p>
          <a:endParaRPr lang="en-US"/>
        </a:p>
      </dgm:t>
    </dgm:pt>
    <dgm:pt modelId="{BE28D264-F5E2-B243-8366-CBDB65FDAD6E}">
      <dgm:prSet/>
      <dgm:spPr/>
      <dgm:t>
        <a:bodyPr/>
        <a:lstStyle/>
        <a:p>
          <a:endParaRPr lang="en-US"/>
        </a:p>
      </dgm:t>
    </dgm:pt>
    <dgm:pt modelId="{52D49209-EAE2-8641-88D9-D41485B4151B}" type="parTrans" cxnId="{1090A830-A330-4E4B-AB3F-63559FE6DA25}">
      <dgm:prSet/>
      <dgm:spPr/>
      <dgm:t>
        <a:bodyPr/>
        <a:lstStyle/>
        <a:p>
          <a:endParaRPr lang="en-US"/>
        </a:p>
      </dgm:t>
    </dgm:pt>
    <dgm:pt modelId="{96FD617B-59D2-7C4F-BFEB-D47FB80E3CD1}" type="sibTrans" cxnId="{1090A830-A330-4E4B-AB3F-63559FE6DA25}">
      <dgm:prSet/>
      <dgm:spPr/>
      <dgm:t>
        <a:bodyPr/>
        <a:lstStyle/>
        <a:p>
          <a:endParaRPr lang="en-US"/>
        </a:p>
      </dgm:t>
    </dgm:pt>
    <dgm:pt modelId="{A2B90A7D-B266-B841-90DC-28EB6C0094A9}" type="pres">
      <dgm:prSet presAssocID="{33FCA39B-68E1-3C47-A23F-59EAF372539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BF44B67-DE36-0246-B2C3-BD046A7ACD79}" type="pres">
      <dgm:prSet presAssocID="{8AC0548F-EC9F-E745-9377-A8FF10C04A95}" presName="centerShape" presStyleLbl="node0" presStyleIdx="0" presStyleCnt="1" custScaleX="139886" custScaleY="131996"/>
      <dgm:spPr/>
    </dgm:pt>
    <dgm:pt modelId="{D1264DB8-9608-2940-8B1C-6755FF7009B1}" type="pres">
      <dgm:prSet presAssocID="{E7FBA6B3-2BCE-9C49-8007-0E5B44F1BD7E}" presName="parTrans" presStyleLbl="sibTrans2D1" presStyleIdx="0" presStyleCnt="3" custAng="10800000"/>
      <dgm:spPr/>
    </dgm:pt>
    <dgm:pt modelId="{1E546F98-413A-534A-9DCE-846B7FABBE0C}" type="pres">
      <dgm:prSet presAssocID="{E7FBA6B3-2BCE-9C49-8007-0E5B44F1BD7E}" presName="connectorText" presStyleLbl="sibTrans2D1" presStyleIdx="0" presStyleCnt="3"/>
      <dgm:spPr/>
    </dgm:pt>
    <dgm:pt modelId="{F1112C7B-17AA-8C44-9CEA-07FC8C0C0EF7}" type="pres">
      <dgm:prSet presAssocID="{99DE9E72-12BA-FC48-89A0-27C6DCB68EA1}" presName="node" presStyleLbl="node1" presStyleIdx="0" presStyleCnt="3">
        <dgm:presLayoutVars>
          <dgm:bulletEnabled val="1"/>
        </dgm:presLayoutVars>
      </dgm:prSet>
      <dgm:spPr/>
    </dgm:pt>
    <dgm:pt modelId="{15C66FEA-FDEC-7843-B64C-3D61C8F081EC}" type="pres">
      <dgm:prSet presAssocID="{A5ABB329-CB08-5543-BB2B-4964FC8C1FB3}" presName="parTrans" presStyleLbl="sibTrans2D1" presStyleIdx="1" presStyleCnt="3"/>
      <dgm:spPr/>
    </dgm:pt>
    <dgm:pt modelId="{41A7BF45-C033-F04A-B7B7-908E1BEBFAC1}" type="pres">
      <dgm:prSet presAssocID="{A5ABB329-CB08-5543-BB2B-4964FC8C1FB3}" presName="connectorText" presStyleLbl="sibTrans2D1" presStyleIdx="1" presStyleCnt="3"/>
      <dgm:spPr/>
    </dgm:pt>
    <dgm:pt modelId="{1CC43231-91C7-5644-A3F6-05CA49DA7BDC}" type="pres">
      <dgm:prSet presAssocID="{17FA73BA-D16E-C94C-9A90-5CF436DC2689}" presName="node" presStyleLbl="node1" presStyleIdx="1" presStyleCnt="3" custRadScaleRad="106622" custRadScaleInc="-1999">
        <dgm:presLayoutVars>
          <dgm:bulletEnabled val="1"/>
        </dgm:presLayoutVars>
      </dgm:prSet>
      <dgm:spPr/>
    </dgm:pt>
    <dgm:pt modelId="{3773A3B4-BAB9-A84E-9D17-51E10E221869}" type="pres">
      <dgm:prSet presAssocID="{D46AE16E-57EB-EF4C-888F-46ABD9B045BF}" presName="parTrans" presStyleLbl="sibTrans2D1" presStyleIdx="2" presStyleCnt="3"/>
      <dgm:spPr/>
    </dgm:pt>
    <dgm:pt modelId="{01500FE5-7385-534C-A298-BCE324AEDEBB}" type="pres">
      <dgm:prSet presAssocID="{D46AE16E-57EB-EF4C-888F-46ABD9B045BF}" presName="connectorText" presStyleLbl="sibTrans2D1" presStyleIdx="2" presStyleCnt="3"/>
      <dgm:spPr/>
    </dgm:pt>
    <dgm:pt modelId="{ADD77020-C95D-474C-89E9-14359D4400DA}" type="pres">
      <dgm:prSet presAssocID="{E801BDC1-0CE0-BB4A-AE5E-5E816FFA4F22}" presName="node" presStyleLbl="node1" presStyleIdx="2" presStyleCnt="3" custRadScaleRad="111174" custRadScaleInc="4701">
        <dgm:presLayoutVars>
          <dgm:bulletEnabled val="1"/>
        </dgm:presLayoutVars>
      </dgm:prSet>
      <dgm:spPr/>
    </dgm:pt>
  </dgm:ptLst>
  <dgm:cxnLst>
    <dgm:cxn modelId="{E16FB30B-F545-1F48-AC08-A0A0D5194193}" srcId="{33FCA39B-68E1-3C47-A23F-59EAF3725391}" destId="{53CC22D8-E90C-D94C-A71D-BD34D1ADD385}" srcOrd="1" destOrd="0" parTransId="{2FFE1B0A-D659-6145-B4C5-7B088ED33720}" sibTransId="{1873A95A-72BC-2146-A91C-4FF85BF6E4CC}"/>
    <dgm:cxn modelId="{B16E5D21-6B65-264C-97A3-E5F4D6C9563C}" type="presOf" srcId="{D46AE16E-57EB-EF4C-888F-46ABD9B045BF}" destId="{01500FE5-7385-534C-A298-BCE324AEDEBB}" srcOrd="1" destOrd="0" presId="urn:microsoft.com/office/officeart/2005/8/layout/radial5"/>
    <dgm:cxn modelId="{BC13D622-7034-5740-910F-BFE3FDBD45B6}" type="presOf" srcId="{D46AE16E-57EB-EF4C-888F-46ABD9B045BF}" destId="{3773A3B4-BAB9-A84E-9D17-51E10E221869}" srcOrd="0" destOrd="0" presId="urn:microsoft.com/office/officeart/2005/8/layout/radial5"/>
    <dgm:cxn modelId="{1699F223-E84E-194C-B2AC-A500B82313FA}" srcId="{8AC0548F-EC9F-E745-9377-A8FF10C04A95}" destId="{99DE9E72-12BA-FC48-89A0-27C6DCB68EA1}" srcOrd="0" destOrd="0" parTransId="{E7FBA6B3-2BCE-9C49-8007-0E5B44F1BD7E}" sibTransId="{FC7483FA-B568-1947-9F17-1B40688AC6C4}"/>
    <dgm:cxn modelId="{56BC0E2E-DB9A-F847-863B-7B9855DEA6F0}" type="presOf" srcId="{8AC0548F-EC9F-E745-9377-A8FF10C04A95}" destId="{5BF44B67-DE36-0246-B2C3-BD046A7ACD79}" srcOrd="0" destOrd="0" presId="urn:microsoft.com/office/officeart/2005/8/layout/radial5"/>
    <dgm:cxn modelId="{1090A830-A330-4E4B-AB3F-63559FE6DA25}" srcId="{33FCA39B-68E1-3C47-A23F-59EAF3725391}" destId="{BE28D264-F5E2-B243-8366-CBDB65FDAD6E}" srcOrd="2" destOrd="0" parTransId="{52D49209-EAE2-8641-88D9-D41485B4151B}" sibTransId="{96FD617B-59D2-7C4F-BFEB-D47FB80E3CD1}"/>
    <dgm:cxn modelId="{45AB853B-48A0-D34B-9F05-DEA2AB5DB1A4}" type="presOf" srcId="{E7FBA6B3-2BCE-9C49-8007-0E5B44F1BD7E}" destId="{1E546F98-413A-534A-9DCE-846B7FABBE0C}" srcOrd="1" destOrd="0" presId="urn:microsoft.com/office/officeart/2005/8/layout/radial5"/>
    <dgm:cxn modelId="{177FC450-B91E-B64E-B7DA-CDA24575302D}" type="presOf" srcId="{E801BDC1-0CE0-BB4A-AE5E-5E816FFA4F22}" destId="{ADD77020-C95D-474C-89E9-14359D4400DA}" srcOrd="0" destOrd="0" presId="urn:microsoft.com/office/officeart/2005/8/layout/radial5"/>
    <dgm:cxn modelId="{54187078-9642-BD4F-AFC7-CC192E6E06A1}" srcId="{33FCA39B-68E1-3C47-A23F-59EAF3725391}" destId="{8AC0548F-EC9F-E745-9377-A8FF10C04A95}" srcOrd="0" destOrd="0" parTransId="{DEA6F93C-19E8-F644-80F6-7C2C0FAD0FFB}" sibTransId="{536A5395-201B-CD48-A1CB-20230A7FFD6E}"/>
    <dgm:cxn modelId="{2FBDD78A-E188-E947-B22E-7DAF57E64FE0}" srcId="{8AC0548F-EC9F-E745-9377-A8FF10C04A95}" destId="{17FA73BA-D16E-C94C-9A90-5CF436DC2689}" srcOrd="1" destOrd="0" parTransId="{A5ABB329-CB08-5543-BB2B-4964FC8C1FB3}" sibTransId="{9F446BD7-4394-A246-BC2B-A418B9B8C458}"/>
    <dgm:cxn modelId="{7E11B39D-CA3D-7C4B-8366-040005E4D796}" type="presOf" srcId="{99DE9E72-12BA-FC48-89A0-27C6DCB68EA1}" destId="{F1112C7B-17AA-8C44-9CEA-07FC8C0C0EF7}" srcOrd="0" destOrd="0" presId="urn:microsoft.com/office/officeart/2005/8/layout/radial5"/>
    <dgm:cxn modelId="{934881A6-FAC9-E44C-9E28-483B472D4816}" type="presOf" srcId="{17FA73BA-D16E-C94C-9A90-5CF436DC2689}" destId="{1CC43231-91C7-5644-A3F6-05CA49DA7BDC}" srcOrd="0" destOrd="0" presId="urn:microsoft.com/office/officeart/2005/8/layout/radial5"/>
    <dgm:cxn modelId="{167F12B7-E1E4-2A48-B9C0-73E5A1780105}" type="presOf" srcId="{33FCA39B-68E1-3C47-A23F-59EAF3725391}" destId="{A2B90A7D-B266-B841-90DC-28EB6C0094A9}" srcOrd="0" destOrd="0" presId="urn:microsoft.com/office/officeart/2005/8/layout/radial5"/>
    <dgm:cxn modelId="{3C76F5D1-A207-4B4A-A468-984EECC6FD52}" type="presOf" srcId="{A5ABB329-CB08-5543-BB2B-4964FC8C1FB3}" destId="{41A7BF45-C033-F04A-B7B7-908E1BEBFAC1}" srcOrd="1" destOrd="0" presId="urn:microsoft.com/office/officeart/2005/8/layout/radial5"/>
    <dgm:cxn modelId="{37F273D4-06F6-F747-975F-266937FA3291}" type="presOf" srcId="{E7FBA6B3-2BCE-9C49-8007-0E5B44F1BD7E}" destId="{D1264DB8-9608-2940-8B1C-6755FF7009B1}" srcOrd="0" destOrd="0" presId="urn:microsoft.com/office/officeart/2005/8/layout/radial5"/>
    <dgm:cxn modelId="{39450FDD-2B8A-944B-9715-487CCAAAF58B}" srcId="{8AC0548F-EC9F-E745-9377-A8FF10C04A95}" destId="{E801BDC1-0CE0-BB4A-AE5E-5E816FFA4F22}" srcOrd="2" destOrd="0" parTransId="{D46AE16E-57EB-EF4C-888F-46ABD9B045BF}" sibTransId="{388D9664-9D41-FD4A-A83F-17C2B056367B}"/>
    <dgm:cxn modelId="{D2C4A0EA-FCCD-544E-AF02-1D328EA0D515}" type="presOf" srcId="{A5ABB329-CB08-5543-BB2B-4964FC8C1FB3}" destId="{15C66FEA-FDEC-7843-B64C-3D61C8F081EC}" srcOrd="0" destOrd="0" presId="urn:microsoft.com/office/officeart/2005/8/layout/radial5"/>
    <dgm:cxn modelId="{F0F68660-949E-054A-A4A2-4C4D1584874B}" type="presParOf" srcId="{A2B90A7D-B266-B841-90DC-28EB6C0094A9}" destId="{5BF44B67-DE36-0246-B2C3-BD046A7ACD79}" srcOrd="0" destOrd="0" presId="urn:microsoft.com/office/officeart/2005/8/layout/radial5"/>
    <dgm:cxn modelId="{2FC4C122-F055-304B-B5A1-D39FD75E70F1}" type="presParOf" srcId="{A2B90A7D-B266-B841-90DC-28EB6C0094A9}" destId="{D1264DB8-9608-2940-8B1C-6755FF7009B1}" srcOrd="1" destOrd="0" presId="urn:microsoft.com/office/officeart/2005/8/layout/radial5"/>
    <dgm:cxn modelId="{4533ED5A-C085-AF42-95E3-D451C1E6F374}" type="presParOf" srcId="{D1264DB8-9608-2940-8B1C-6755FF7009B1}" destId="{1E546F98-413A-534A-9DCE-846B7FABBE0C}" srcOrd="0" destOrd="0" presId="urn:microsoft.com/office/officeart/2005/8/layout/radial5"/>
    <dgm:cxn modelId="{6F88212F-9822-CF41-8ECF-7DF9BB49237B}" type="presParOf" srcId="{A2B90A7D-B266-B841-90DC-28EB6C0094A9}" destId="{F1112C7B-17AA-8C44-9CEA-07FC8C0C0EF7}" srcOrd="2" destOrd="0" presId="urn:microsoft.com/office/officeart/2005/8/layout/radial5"/>
    <dgm:cxn modelId="{F9253E57-0AF0-9045-A384-FA8D8E407F5E}" type="presParOf" srcId="{A2B90A7D-B266-B841-90DC-28EB6C0094A9}" destId="{15C66FEA-FDEC-7843-B64C-3D61C8F081EC}" srcOrd="3" destOrd="0" presId="urn:microsoft.com/office/officeart/2005/8/layout/radial5"/>
    <dgm:cxn modelId="{2C5C9174-DC55-6C41-AC78-4EFED7B94423}" type="presParOf" srcId="{15C66FEA-FDEC-7843-B64C-3D61C8F081EC}" destId="{41A7BF45-C033-F04A-B7B7-908E1BEBFAC1}" srcOrd="0" destOrd="0" presId="urn:microsoft.com/office/officeart/2005/8/layout/radial5"/>
    <dgm:cxn modelId="{F2B44FBC-B382-5A45-AEA2-C5B7F693EDB0}" type="presParOf" srcId="{A2B90A7D-B266-B841-90DC-28EB6C0094A9}" destId="{1CC43231-91C7-5644-A3F6-05CA49DA7BDC}" srcOrd="4" destOrd="0" presId="urn:microsoft.com/office/officeart/2005/8/layout/radial5"/>
    <dgm:cxn modelId="{7BC55186-8C27-AD49-8B80-78F51FA54898}" type="presParOf" srcId="{A2B90A7D-B266-B841-90DC-28EB6C0094A9}" destId="{3773A3B4-BAB9-A84E-9D17-51E10E221869}" srcOrd="5" destOrd="0" presId="urn:microsoft.com/office/officeart/2005/8/layout/radial5"/>
    <dgm:cxn modelId="{916368CE-6E28-A84C-8A91-B51AECA7B72A}" type="presParOf" srcId="{3773A3B4-BAB9-A84E-9D17-51E10E221869}" destId="{01500FE5-7385-534C-A298-BCE324AEDEBB}" srcOrd="0" destOrd="0" presId="urn:microsoft.com/office/officeart/2005/8/layout/radial5"/>
    <dgm:cxn modelId="{AFD2459C-E2FE-5142-B3F9-CAF3DBA82624}" type="presParOf" srcId="{A2B90A7D-B266-B841-90DC-28EB6C0094A9}" destId="{ADD77020-C95D-474C-89E9-14359D4400DA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44B67-DE36-0246-B2C3-BD046A7ACD79}">
      <dsp:nvSpPr>
        <dsp:cNvPr id="0" name=""/>
        <dsp:cNvSpPr/>
      </dsp:nvSpPr>
      <dsp:spPr>
        <a:xfrm>
          <a:off x="1302326" y="867040"/>
          <a:ext cx="812741" cy="766900"/>
        </a:xfrm>
        <a:prstGeom prst="ellipse">
          <a:avLst/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Central Bank</a:t>
          </a:r>
        </a:p>
      </dsp:txBody>
      <dsp:txXfrm>
        <a:off x="1421349" y="979350"/>
        <a:ext cx="574695" cy="542280"/>
      </dsp:txXfrm>
    </dsp:sp>
    <dsp:sp modelId="{D1264DB8-9608-2940-8B1C-6755FF7009B1}">
      <dsp:nvSpPr>
        <dsp:cNvPr id="0" name=""/>
        <dsp:cNvSpPr/>
      </dsp:nvSpPr>
      <dsp:spPr>
        <a:xfrm rot="5400000">
          <a:off x="1671619" y="711385"/>
          <a:ext cx="74154" cy="175591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682742" y="735380"/>
        <a:ext cx="51908" cy="105355"/>
      </dsp:txXfrm>
    </dsp:sp>
    <dsp:sp modelId="{F1112C7B-17AA-8C44-9CEA-07FC8C0C0EF7}">
      <dsp:nvSpPr>
        <dsp:cNvPr id="0" name=""/>
        <dsp:cNvSpPr/>
      </dsp:nvSpPr>
      <dsp:spPr>
        <a:xfrm>
          <a:off x="1345570" y="872"/>
          <a:ext cx="726253" cy="726253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Oil dollars $</a:t>
          </a:r>
        </a:p>
      </dsp:txBody>
      <dsp:txXfrm>
        <a:off x="1451927" y="107229"/>
        <a:ext cx="513539" cy="513539"/>
      </dsp:txXfrm>
    </dsp:sp>
    <dsp:sp modelId="{15C66FEA-FDEC-7843-B64C-3D61C8F081EC}">
      <dsp:nvSpPr>
        <dsp:cNvPr id="0" name=""/>
        <dsp:cNvSpPr/>
      </dsp:nvSpPr>
      <dsp:spPr>
        <a:xfrm rot="1692002">
          <a:off x="2090565" y="1392431"/>
          <a:ext cx="93177" cy="17559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092224" y="1420944"/>
        <a:ext cx="65224" cy="105355"/>
      </dsp:txXfrm>
    </dsp:sp>
    <dsp:sp modelId="{1CC43231-91C7-5644-A3F6-05CA49DA7BDC}">
      <dsp:nvSpPr>
        <dsp:cNvPr id="0" name=""/>
        <dsp:cNvSpPr/>
      </dsp:nvSpPr>
      <dsp:spPr>
        <a:xfrm>
          <a:off x="2173845" y="1331481"/>
          <a:ext cx="726253" cy="72625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Natural Resource Fund</a:t>
          </a:r>
        </a:p>
      </dsp:txBody>
      <dsp:txXfrm>
        <a:off x="2280202" y="1437838"/>
        <a:ext cx="513539" cy="513539"/>
      </dsp:txXfrm>
    </dsp:sp>
    <dsp:sp modelId="{3773A3B4-BAB9-A84E-9D17-51E10E221869}">
      <dsp:nvSpPr>
        <dsp:cNvPr id="0" name=""/>
        <dsp:cNvSpPr/>
      </dsp:nvSpPr>
      <dsp:spPr>
        <a:xfrm rot="9188089">
          <a:off x="1198351" y="1391911"/>
          <a:ext cx="115705" cy="17559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231189" y="1419186"/>
        <a:ext cx="80994" cy="105355"/>
      </dsp:txXfrm>
    </dsp:sp>
    <dsp:sp modelId="{ADD77020-C95D-474C-89E9-14359D4400DA}">
      <dsp:nvSpPr>
        <dsp:cNvPr id="0" name=""/>
        <dsp:cNvSpPr/>
      </dsp:nvSpPr>
      <dsp:spPr>
        <a:xfrm>
          <a:off x="468846" y="1331481"/>
          <a:ext cx="726253" cy="726253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Economy</a:t>
          </a:r>
        </a:p>
      </dsp:txBody>
      <dsp:txXfrm>
        <a:off x="575203" y="1437838"/>
        <a:ext cx="513539" cy="513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87E92-D141-974E-ABBA-703F295D76A3}" type="datetimeFigureOut">
              <a:rPr lang="en-US" smtClean="0"/>
              <a:t>7/17/19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27E8E-0B6B-1449-BDE4-98266B996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39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7E8E-0B6B-1449-BDE4-98266B9962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60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7E8E-0B6B-1449-BDE4-98266B9962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78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FAF67-83D5-2443-B10D-DD5F4D615356}" type="datetime1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7820-E3D3-7643-9658-AD26B1546673}" type="datetime1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46EF-EB4F-D749-A214-44585285B7E8}" type="datetime1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5C96-62DE-D448-811A-95FC48AD6DF3}" type="datetime1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6724-1284-5C42-AE95-7BBBCAB4A074}" type="datetime1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6580-C0CB-5E4F-B740-5235F980A55F}" type="datetime1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2228-AAD5-BC4C-8739-0490739571BC}" type="datetime1">
              <a:rPr lang="en-GB" smtClean="0"/>
              <a:t>17/07/2019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FF5F-3B40-1C46-A839-3045FF8CF667}" type="datetime1">
              <a:rPr lang="en-GB" smtClean="0"/>
              <a:t>17/07/2019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3E795-4C3C-EF4D-85B2-5AD1BD0FF722}" type="datetime1">
              <a:rPr lang="en-GB" smtClean="0"/>
              <a:t>17/07/2019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7F788-4D09-264F-B231-3E606B731BA7}" type="datetime1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D5A66-39BE-4103-9B2A-7D233BAA6F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FFB7-8674-954C-8474-443D004DD75E}" type="datetime1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496B547-4526-4D48-BFF5-B6DF9156C0DB}" type="datetime1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A5D5A66-39BE-4103-9B2A-7D233BAA6F8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therlands" TargetMode="External"/><Relationship Id="rId7" Type="http://schemas.openxmlformats.org/officeDocument/2006/relationships/hyperlink" Target="https://en.wikipedia.org/wiki/Agriculture" TargetMode="External"/><Relationship Id="rId2" Type="http://schemas.openxmlformats.org/officeDocument/2006/relationships/hyperlink" Target="https://en.wikipedia.org/wiki/The_Economi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econdary_sector_of_industry" TargetMode="External"/><Relationship Id="rId5" Type="http://schemas.openxmlformats.org/officeDocument/2006/relationships/hyperlink" Target="https://en.wikipedia.org/wiki/Natural_resources" TargetMode="External"/><Relationship Id="rId4" Type="http://schemas.openxmlformats.org/officeDocument/2006/relationships/hyperlink" Target="https://en.wikipedia.org/wiki/Groningen_gas_fiel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090736">
            <a:off x="852636" y="1883900"/>
            <a:ext cx="5648623" cy="1204306"/>
          </a:xfrm>
          <a:scene3d>
            <a:camera prst="orthographicFront"/>
            <a:lightRig rig="threePt" dir="t">
              <a:rot lat="0" lon="0" rev="21360000"/>
            </a:lightRig>
          </a:scene3d>
          <a:sp3d/>
        </p:spPr>
        <p:txBody>
          <a:bodyPr/>
          <a:lstStyle/>
          <a:p>
            <a:r>
              <a:rPr lang="en-GB" b="0" i="0" u="none" dirty="0"/>
              <a:t>Oil &amp; the economy</a:t>
            </a:r>
            <a:endParaRPr lang="x-none" b="0" i="0" u="none" dirty="0"/>
          </a:p>
        </p:txBody>
      </p:sp>
      <p:sp>
        <p:nvSpPr>
          <p:cNvPr id="7" name="TextBox 6"/>
          <p:cNvSpPr txBox="1"/>
          <p:nvPr/>
        </p:nvSpPr>
        <p:spPr>
          <a:xfrm>
            <a:off x="498944" y="5909217"/>
            <a:ext cx="274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David Pollard </a:t>
            </a:r>
          </a:p>
          <a:p>
            <a:pPr algn="ctr"/>
            <a:r>
              <a:rPr lang="en-US" sz="1400" b="1" dirty="0"/>
              <a:t>Pollards Et Filles (Guyana) Inc.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5758C-CEE2-CD4A-BD6C-C8871F7F1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6666" y="1667450"/>
            <a:ext cx="3015580" cy="2261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3AA71-B2B5-0A45-B1D0-08FA0561E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69" y="3750041"/>
            <a:ext cx="4748404" cy="26722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F3C9D-5B1C-1D45-ADEC-A57A68C1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oil production profile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8B7B84-348C-514F-8738-F15E88ACF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4" y="1350333"/>
            <a:ext cx="8088481" cy="36895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15F7C-D46F-4440-B1DB-8E8030C2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59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643B-0A39-FA4B-AD14-9BD26AF4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money?  - key numbers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9E3616-43B4-514B-ABAE-85D222B33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1085455"/>
              </p:ext>
            </p:extLst>
          </p:nvPr>
        </p:nvGraphicFramePr>
        <p:xfrm>
          <a:off x="1721223" y="1207714"/>
          <a:ext cx="5701553" cy="3404629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82953">
                  <a:extLst>
                    <a:ext uri="{9D8B030D-6E8A-4147-A177-3AD203B41FA5}">
                      <a16:colId xmlns:a16="http://schemas.microsoft.com/office/drawing/2014/main" val="2713833804"/>
                    </a:ext>
                  </a:extLst>
                </a:gridCol>
                <a:gridCol w="2418600">
                  <a:extLst>
                    <a:ext uri="{9D8B030D-6E8A-4147-A177-3AD203B41FA5}">
                      <a16:colId xmlns:a16="http://schemas.microsoft.com/office/drawing/2014/main" val="3772499807"/>
                    </a:ext>
                  </a:extLst>
                </a:gridCol>
              </a:tblGrid>
              <a:tr h="42389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378739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USD_GYD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1" u="none" strike="noStrike" baseline="0" dirty="0">
                          <a:effectLst/>
                        </a:rPr>
                        <a:t>207.5</a:t>
                      </a:r>
                      <a:endParaRPr lang="en-GB" sz="1600" b="1" i="1" u="none" strike="noStrike" baseline="0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40186654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Annual Licence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US$ 1,000,000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88262743"/>
                  </a:ext>
                </a:extLst>
              </a:tr>
              <a:tr h="43736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Royalty (Gross oil)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0332116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Cost oil limit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5931494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GoG</a:t>
                      </a:r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share (profit oil)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68399822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Exxon share (profit oil)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68216298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Oil price / barrel (Brent)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US$ 55.00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0731814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8F47F-64DB-3B45-BB47-A1960B0A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C3679-F4FD-F146-987F-73010DBB10E3}"/>
              </a:ext>
            </a:extLst>
          </p:cNvPr>
          <p:cNvSpPr txBox="1"/>
          <p:nvPr/>
        </p:nvSpPr>
        <p:spPr>
          <a:xfrm>
            <a:off x="863634" y="5405432"/>
            <a:ext cx="741672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/>
              <a:t>Profit oil = Gross oil - Royalty – Production cost - </a:t>
            </a:r>
            <a:r>
              <a:rPr lang="en-US" sz="2000" b="1" i="1" dirty="0" err="1"/>
              <a:t>CapEx</a:t>
            </a:r>
            <a:r>
              <a:rPr lang="en-US" sz="2000" b="1" i="1" dirty="0"/>
              <a:t> repayment </a:t>
            </a:r>
          </a:p>
        </p:txBody>
      </p:sp>
    </p:spTree>
    <p:extLst>
      <p:ext uri="{BB962C8B-B14F-4D97-AF65-F5344CB8AC3E}">
        <p14:creationId xmlns:p14="http://schemas.microsoft.com/office/powerpoint/2010/main" val="136608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643B-0A39-FA4B-AD14-9BD26AF4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Liza phase 1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9E3616-43B4-514B-ABAE-85D222B33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1768919"/>
              </p:ext>
            </p:extLst>
          </p:nvPr>
        </p:nvGraphicFramePr>
        <p:xfrm>
          <a:off x="1721223" y="1180282"/>
          <a:ext cx="5701553" cy="2556839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82953">
                  <a:extLst>
                    <a:ext uri="{9D8B030D-6E8A-4147-A177-3AD203B41FA5}">
                      <a16:colId xmlns:a16="http://schemas.microsoft.com/office/drawing/2014/main" val="2713833804"/>
                    </a:ext>
                  </a:extLst>
                </a:gridCol>
                <a:gridCol w="2418600">
                  <a:extLst>
                    <a:ext uri="{9D8B030D-6E8A-4147-A177-3AD203B41FA5}">
                      <a16:colId xmlns:a16="http://schemas.microsoft.com/office/drawing/2014/main" val="3772499807"/>
                    </a:ext>
                  </a:extLst>
                </a:gridCol>
              </a:tblGrid>
              <a:tr h="4238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378739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Capital Expenditure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US$ 3,700,000,000 </a:t>
                      </a:r>
                      <a:endParaRPr lang="en-GB" sz="1600" b="1" i="1" u="none" strike="noStrike" baseline="0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40186654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Pre-contract costs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US$ 460,237,918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0186937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Production rate (</a:t>
                      </a:r>
                      <a:r>
                        <a:rPr lang="en-GB" sz="18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bbl</a:t>
                      </a:r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/day)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120,000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88262743"/>
                  </a:ext>
                </a:extLst>
              </a:tr>
              <a:tr h="43736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Production costs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US$ 9.37 / barrel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0332116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Start date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1600" b="1" i="1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March 2020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593149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8F47F-64DB-3B45-BB47-A1960B0A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20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643B-0A39-FA4B-AD14-9BD26AF4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Liza phase 2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9E3616-43B4-514B-ABAE-85D222B33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766996"/>
              </p:ext>
            </p:extLst>
          </p:nvPr>
        </p:nvGraphicFramePr>
        <p:xfrm>
          <a:off x="1721223" y="1180282"/>
          <a:ext cx="5701553" cy="2556839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82953">
                  <a:extLst>
                    <a:ext uri="{9D8B030D-6E8A-4147-A177-3AD203B41FA5}">
                      <a16:colId xmlns:a16="http://schemas.microsoft.com/office/drawing/2014/main" val="2713833804"/>
                    </a:ext>
                  </a:extLst>
                </a:gridCol>
                <a:gridCol w="2418600">
                  <a:extLst>
                    <a:ext uri="{9D8B030D-6E8A-4147-A177-3AD203B41FA5}">
                      <a16:colId xmlns:a16="http://schemas.microsoft.com/office/drawing/2014/main" val="3772499807"/>
                    </a:ext>
                  </a:extLst>
                </a:gridCol>
              </a:tblGrid>
              <a:tr h="4238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378739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Capital Expenditure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US$ 6,000,000,000 </a:t>
                      </a:r>
                      <a:endParaRPr lang="en-GB" sz="1600" b="1" i="1" u="none" strike="noStrike" baseline="0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40186654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Pre-contract costs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0186937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Production rate (</a:t>
                      </a:r>
                      <a:r>
                        <a:rPr lang="en-GB" sz="18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bbl</a:t>
                      </a:r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/day)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220,000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88262743"/>
                  </a:ext>
                </a:extLst>
              </a:tr>
              <a:tr h="43736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Production costs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US$ 9.37 / barrel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0332116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Start date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GB" sz="1600" b="1" i="1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GB" sz="1600" b="1" i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July 2022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593149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8F47F-64DB-3B45-BB47-A1960B0A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643B-0A39-FA4B-AD14-9BD26AF4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LIZA – </a:t>
            </a:r>
            <a:r>
              <a:rPr lang="en-US" dirty="0" err="1"/>
              <a:t>GoG</a:t>
            </a:r>
            <a:r>
              <a:rPr lang="en-US" dirty="0"/>
              <a:t> oil revenues (USD)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C4D05BB-2C95-0B41-87A4-A69FF2DF28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568654"/>
              </p:ext>
            </p:extLst>
          </p:nvPr>
        </p:nvGraphicFramePr>
        <p:xfrm>
          <a:off x="725140" y="999460"/>
          <a:ext cx="7693719" cy="4029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8F47F-64DB-3B45-BB47-A1960B0A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14</a:t>
            </a:fld>
            <a:endParaRPr lang="en-US"/>
          </a:p>
        </p:txBody>
      </p:sp>
      <p:sp>
        <p:nvSpPr>
          <p:cNvPr id="7" name="Vertical Scroll 6">
            <a:extLst>
              <a:ext uri="{FF2B5EF4-FFF2-40B4-BE49-F238E27FC236}">
                <a16:creationId xmlns:a16="http://schemas.microsoft.com/office/drawing/2014/main" id="{14B22838-8D70-EB40-B43D-8F794681789E}"/>
              </a:ext>
            </a:extLst>
          </p:cNvPr>
          <p:cNvSpPr/>
          <p:nvPr/>
        </p:nvSpPr>
        <p:spPr>
          <a:xfrm>
            <a:off x="1416415" y="5236267"/>
            <a:ext cx="6334029" cy="1186015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dirty="0"/>
          </a:p>
          <a:p>
            <a:r>
              <a:rPr lang="en-US" sz="2000" dirty="0"/>
              <a:t>Phase 1 completes cost recovery: April 2023</a:t>
            </a:r>
          </a:p>
          <a:p>
            <a:r>
              <a:rPr lang="en-US" sz="2000" dirty="0"/>
              <a:t>Phase 2 completes cost recovery: December 2024 </a:t>
            </a: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043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643B-0A39-FA4B-AD14-9BD26AF4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LIZA – GROSS revenues (USD)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C4D05BB-2C95-0B41-87A4-A69FF2DF28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8365355"/>
              </p:ext>
            </p:extLst>
          </p:nvPr>
        </p:nvGraphicFramePr>
        <p:xfrm>
          <a:off x="675272" y="914400"/>
          <a:ext cx="7793455" cy="4082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8F47F-64DB-3B45-BB47-A1960B0A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32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643B-0A39-FA4B-AD14-9BD26AF4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(very) simple </a:t>
            </a:r>
            <a:r>
              <a:rPr lang="en-US" dirty="0" err="1"/>
              <a:t>gdp</a:t>
            </a:r>
            <a:r>
              <a:rPr lang="en-US" dirty="0"/>
              <a:t>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DCAC5-B07C-C649-ABFB-7B1C52F75ACC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Assume that Guyanese GDP is the sum of two components</a:t>
            </a:r>
          </a:p>
          <a:p>
            <a:pPr lvl="1"/>
            <a:r>
              <a:rPr lang="en-US" dirty="0"/>
              <a:t>Non-oil GDP</a:t>
            </a:r>
          </a:p>
          <a:p>
            <a:pPr lvl="1"/>
            <a:r>
              <a:rPr lang="en-US" dirty="0"/>
              <a:t>Projected oil GDP</a:t>
            </a:r>
          </a:p>
          <a:p>
            <a:r>
              <a:rPr lang="en-US" dirty="0"/>
              <a:t>Non-oil GDP</a:t>
            </a:r>
          </a:p>
          <a:p>
            <a:pPr lvl="1"/>
            <a:r>
              <a:rPr lang="en-US" dirty="0"/>
              <a:t>Was </a:t>
            </a:r>
            <a:r>
              <a:rPr lang="en-US" b="1" dirty="0"/>
              <a:t>G$ 805.7bn </a:t>
            </a:r>
            <a:r>
              <a:rPr lang="en-US" dirty="0"/>
              <a:t>in 2018</a:t>
            </a:r>
          </a:p>
          <a:p>
            <a:pPr lvl="1"/>
            <a:r>
              <a:rPr lang="en-US" dirty="0"/>
              <a:t>Growing at </a:t>
            </a:r>
            <a:r>
              <a:rPr lang="en-US" b="1" dirty="0"/>
              <a:t>4.1% per annum </a:t>
            </a:r>
            <a:r>
              <a:rPr lang="en-US" dirty="0"/>
              <a:t>(p.a.)</a:t>
            </a:r>
          </a:p>
          <a:p>
            <a:pPr lvl="1"/>
            <a:r>
              <a:rPr lang="en-US" dirty="0"/>
              <a:t>Assume 4.4% p.a. growth in 2019</a:t>
            </a:r>
          </a:p>
          <a:p>
            <a:pPr lvl="1"/>
            <a:r>
              <a:rPr lang="en-US" dirty="0"/>
              <a:t>Assume 6% p.a. growth after that</a:t>
            </a:r>
          </a:p>
          <a:p>
            <a:pPr lvl="2"/>
            <a:r>
              <a:rPr lang="en-US" dirty="0"/>
              <a:t>Beneficial effects of new oil industry</a:t>
            </a:r>
          </a:p>
          <a:p>
            <a:r>
              <a:rPr lang="en-US" dirty="0"/>
              <a:t>Projected oil GDP</a:t>
            </a:r>
          </a:p>
          <a:p>
            <a:pPr lvl="1"/>
            <a:r>
              <a:rPr lang="en-US" dirty="0"/>
              <a:t>Projected “Profit oil” from Liza development</a:t>
            </a:r>
          </a:p>
          <a:p>
            <a:pPr lvl="1"/>
            <a:r>
              <a:rPr lang="en-US" dirty="0"/>
              <a:t>Growth as projected by Liza Phases 1 &amp;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8F47F-64DB-3B45-BB47-A1960B0A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16</a:t>
            </a:fld>
            <a:endParaRPr lang="en-US"/>
          </a:p>
        </p:txBody>
      </p:sp>
      <p:sp>
        <p:nvSpPr>
          <p:cNvPr id="7" name="Vertical Scroll 6">
            <a:extLst>
              <a:ext uri="{FF2B5EF4-FFF2-40B4-BE49-F238E27FC236}">
                <a16:creationId xmlns:a16="http://schemas.microsoft.com/office/drawing/2014/main" id="{BB4608D5-E71A-D34D-B64A-A092A6AE86E9}"/>
              </a:ext>
            </a:extLst>
          </p:cNvPr>
          <p:cNvSpPr/>
          <p:nvPr/>
        </p:nvSpPr>
        <p:spPr>
          <a:xfrm>
            <a:off x="2916342" y="5092247"/>
            <a:ext cx="3311315" cy="1399993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Guyana needs a “proper” GDP model!</a:t>
            </a:r>
          </a:p>
        </p:txBody>
      </p:sp>
    </p:spTree>
    <p:extLst>
      <p:ext uri="{BB962C8B-B14F-4D97-AF65-F5344CB8AC3E}">
        <p14:creationId xmlns:p14="http://schemas.microsoft.com/office/powerpoint/2010/main" val="35999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643B-0A39-FA4B-AD14-9BD26AF4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gdp</a:t>
            </a:r>
            <a:r>
              <a:rPr lang="en-US" dirty="0"/>
              <a:t> &amp; growth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EFD7181-12B3-7F47-BA17-97BD6FB098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813936"/>
              </p:ext>
            </p:extLst>
          </p:nvPr>
        </p:nvGraphicFramePr>
        <p:xfrm>
          <a:off x="632637" y="914400"/>
          <a:ext cx="7878726" cy="4104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8F47F-64DB-3B45-BB47-A1960B0A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37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5DFDB9D-B2AE-1A4D-931B-4994049786A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79586106"/>
              </p:ext>
            </p:extLst>
          </p:nvPr>
        </p:nvGraphicFramePr>
        <p:xfrm>
          <a:off x="822325" y="1096963"/>
          <a:ext cx="3200400" cy="3713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95A6DD6-DC9F-1744-9C80-1D3456A68D3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92827044"/>
              </p:ext>
            </p:extLst>
          </p:nvPr>
        </p:nvGraphicFramePr>
        <p:xfrm>
          <a:off x="4700588" y="1096963"/>
          <a:ext cx="3200400" cy="3713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7D458-8E2C-F44D-85D1-B9C65233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385CD2-D466-264D-8082-7429D2E9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Gdp</a:t>
            </a:r>
            <a:r>
              <a:rPr lang="en-US" dirty="0"/>
              <a:t>: oil vs non-oil</a:t>
            </a:r>
          </a:p>
        </p:txBody>
      </p:sp>
    </p:spTree>
    <p:extLst>
      <p:ext uri="{BB962C8B-B14F-4D97-AF65-F5344CB8AC3E}">
        <p14:creationId xmlns:p14="http://schemas.microsoft.com/office/powerpoint/2010/main" val="2589869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142D-DE0D-4E4D-B5C0-BA6AB030D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Dutch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68F5C-640E-8A49-9784-34913EEDFF37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9525" indent="-9525"/>
            <a:r>
              <a:rPr lang="en-GB" b="0" dirty="0"/>
              <a:t>“Coined by </a:t>
            </a:r>
            <a:r>
              <a:rPr lang="en-GB" b="0" i="1" dirty="0">
                <a:hlinkClick r:id="rId2" tooltip="The Economist"/>
              </a:rPr>
              <a:t>The Economist</a:t>
            </a:r>
            <a:r>
              <a:rPr lang="en-GB" b="0" dirty="0"/>
              <a:t> to describe the decline of the manufacturing sector in the </a:t>
            </a:r>
            <a:r>
              <a:rPr lang="en-GB" b="0" dirty="0">
                <a:hlinkClick r:id="rId3" tooltip="Netherlands"/>
              </a:rPr>
              <a:t>Netherlands</a:t>
            </a:r>
            <a:r>
              <a:rPr lang="en-GB" b="0" dirty="0"/>
              <a:t> after the discovery of the large </a:t>
            </a:r>
            <a:r>
              <a:rPr lang="en-GB" b="0" dirty="0">
                <a:hlinkClick r:id="rId4" tooltip="Groningen gas field"/>
              </a:rPr>
              <a:t>Groningen natural gas field</a:t>
            </a:r>
            <a:r>
              <a:rPr lang="en-GB" b="0" dirty="0"/>
              <a:t> in 1959”</a:t>
            </a:r>
            <a:endParaRPr lang="en-US" b="0" dirty="0"/>
          </a:p>
          <a:p>
            <a:pPr marL="9525" indent="-9525"/>
            <a:endParaRPr lang="en-GB" dirty="0"/>
          </a:p>
          <a:p>
            <a:pPr marL="9525" indent="-9525"/>
            <a:r>
              <a:rPr lang="en-GB" dirty="0"/>
              <a:t>Dutch disease</a:t>
            </a:r>
            <a:r>
              <a:rPr lang="en-GB" b="0" dirty="0"/>
              <a:t> is the apparently causal relationship between the increase in the economic development of a specific sector (for example </a:t>
            </a:r>
            <a:r>
              <a:rPr lang="en-GB" b="0" dirty="0">
                <a:hlinkClick r:id="rId5" tooltip="Natural resources"/>
              </a:rPr>
              <a:t>natural resources</a:t>
            </a:r>
            <a:r>
              <a:rPr lang="en-GB" b="0" dirty="0"/>
              <a:t>) and a decline in other sectors (like the </a:t>
            </a:r>
            <a:r>
              <a:rPr lang="en-GB" b="0" dirty="0">
                <a:hlinkClick r:id="rId6" tooltip="Secondary sector of industry"/>
              </a:rPr>
              <a:t>manufacturing sector</a:t>
            </a:r>
            <a:r>
              <a:rPr lang="en-GB" b="0" dirty="0"/>
              <a:t> or </a:t>
            </a:r>
            <a:r>
              <a:rPr lang="en-GB" b="0" dirty="0">
                <a:hlinkClick r:id="rId7" tooltip="Agriculture"/>
              </a:rPr>
              <a:t>agriculture</a:t>
            </a:r>
            <a:r>
              <a:rPr lang="en-GB" b="0" dirty="0"/>
              <a:t>)</a:t>
            </a:r>
          </a:p>
          <a:p>
            <a:pPr marL="9525" indent="-9525"/>
            <a:r>
              <a:rPr lang="en-GB" b="0" dirty="0" err="1"/>
              <a:t>Symptons</a:t>
            </a:r>
            <a:endParaRPr lang="en-GB" b="0" dirty="0"/>
          </a:p>
          <a:p>
            <a:pPr marL="0" lvl="1" indent="-169164"/>
            <a:r>
              <a:rPr lang="en-GB" b="0" dirty="0"/>
              <a:t>Flight of Labour</a:t>
            </a:r>
          </a:p>
          <a:p>
            <a:pPr marL="0" lvl="1" indent="-169164"/>
            <a:r>
              <a:rPr lang="en-GB" dirty="0"/>
              <a:t>Loss of competitiveness in “non-rich” sectors</a:t>
            </a:r>
          </a:p>
          <a:p>
            <a:pPr marL="169164" indent="-169164"/>
            <a:r>
              <a:rPr lang="en-GB" b="0" dirty="0"/>
              <a:t>Danger</a:t>
            </a:r>
          </a:p>
          <a:p>
            <a:pPr marL="0" lvl="1" indent="-169164"/>
            <a:r>
              <a:rPr lang="en-GB" b="0" dirty="0"/>
              <a:t>Increasing Concentration Risk</a:t>
            </a:r>
          </a:p>
          <a:p>
            <a:pPr marL="0" lvl="1" indent="-169164"/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FB7E1-976C-D04F-BE01-8FA68618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6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prospecting – 2015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67189" y="5156604"/>
            <a:ext cx="440962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ExxonMobil: 3D seismic &amp; FWI</a:t>
            </a:r>
          </a:p>
        </p:txBody>
      </p:sp>
      <p:pic>
        <p:nvPicPr>
          <p:cNvPr id="6" name="Online Media 5" descr="exxon-fb-video.mp4">
            <a:hlinkClick r:id="" action="ppaction://media"/>
            <a:extLst>
              <a:ext uri="{FF2B5EF4-FFF2-40B4-BE49-F238E27FC236}">
                <a16:creationId xmlns:a16="http://schemas.microsoft.com/office/drawing/2014/main" id="{15C29446-0425-0E47-8EE0-C5E9F59D0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997" y="914400"/>
            <a:ext cx="7822007" cy="4132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5AE2FB-A16B-8A4F-814D-8ACB8F03CC0A}"/>
              </a:ext>
            </a:extLst>
          </p:cNvPr>
          <p:cNvSpPr txBox="1"/>
          <p:nvPr/>
        </p:nvSpPr>
        <p:spPr>
          <a:xfrm>
            <a:off x="1658001" y="3422452"/>
            <a:ext cx="5827997" cy="147732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1113" indent="-11113"/>
            <a:r>
              <a:rPr lang="en-GB" dirty="0"/>
              <a:t>“… high-resolution seismic images and models derived from our FWI technology were used to optimally target drilling and form an integral part of our ongoing activities in </a:t>
            </a:r>
            <a:r>
              <a:rPr lang="en-GB" b="1" u="sng" dirty="0"/>
              <a:t>Guyana</a:t>
            </a:r>
            <a:r>
              <a:rPr lang="en-GB" dirty="0"/>
              <a:t>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648C-A9D7-6440-B7DB-E9D8FA7E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of </a:t>
            </a:r>
            <a:r>
              <a:rPr lang="en-US" dirty="0" err="1"/>
              <a:t>labour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15128-36DF-564C-8E65-585828949E99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Who doesn’t want a “better job” that pays more?</a:t>
            </a:r>
          </a:p>
          <a:p>
            <a:pPr lvl="1"/>
            <a:r>
              <a:rPr lang="en-US" dirty="0"/>
              <a:t>Workers are tempted to move into the Oil industry</a:t>
            </a:r>
          </a:p>
          <a:p>
            <a:pPr lvl="1"/>
            <a:r>
              <a:rPr lang="en-US" dirty="0"/>
              <a:t>Better workers can move more easily</a:t>
            </a:r>
          </a:p>
          <a:p>
            <a:r>
              <a:rPr lang="en-US" dirty="0"/>
              <a:t>Reduces capabilities in non-oil sector</a:t>
            </a:r>
          </a:p>
          <a:p>
            <a:r>
              <a:rPr lang="en-US" i="1" u="sng" dirty="0"/>
              <a:t>However</a:t>
            </a:r>
          </a:p>
          <a:p>
            <a:r>
              <a:rPr lang="en-US" dirty="0"/>
              <a:t>Oil Exploration &amp; Production is not a large scale employer in general</a:t>
            </a:r>
          </a:p>
          <a:p>
            <a:pPr lvl="1"/>
            <a:r>
              <a:rPr lang="en-US" dirty="0"/>
              <a:t>ExxonMobil created (only) 1,200 local jobs in 4 years</a:t>
            </a:r>
          </a:p>
          <a:p>
            <a:pPr lvl="1"/>
            <a:r>
              <a:rPr lang="en-US" dirty="0"/>
              <a:t>Not many Guyanese have a skill set required by the new oil Industry</a:t>
            </a:r>
          </a:p>
          <a:p>
            <a:r>
              <a:rPr lang="en-US" dirty="0"/>
              <a:t>Flight of </a:t>
            </a:r>
            <a:r>
              <a:rPr lang="en-US" dirty="0" err="1"/>
              <a:t>labour</a:t>
            </a:r>
            <a:r>
              <a:rPr lang="en-US" dirty="0"/>
              <a:t> may not be the major problem that in can be in other economies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C94B8-51C5-2E46-8CE9-7572A679A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32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D0ED-F1CC-B043-B7DA-780EFD5A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Competitiveness &amp; currency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7174E-9AB3-074A-9103-D2FE1B1D4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1260905"/>
            <a:ext cx="3200400" cy="548640"/>
          </a:xfrm>
        </p:spPr>
        <p:txBody>
          <a:bodyPr>
            <a:normAutofit/>
          </a:bodyPr>
          <a:lstStyle/>
          <a:p>
            <a:pPr algn="ctr"/>
            <a:r>
              <a:rPr lang="en-US" sz="1800" b="1" i="1" dirty="0">
                <a:solidFill>
                  <a:srgbClr val="0070C0"/>
                </a:solidFill>
              </a:rPr>
              <a:t>Pre-oil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8E055-34DD-7E41-A468-71B373A2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150" y="1865473"/>
            <a:ext cx="3200400" cy="31089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800" dirty="0"/>
              <a:t>US$1 = G$200</a:t>
            </a:r>
          </a:p>
          <a:p>
            <a:r>
              <a:rPr lang="en-US" sz="1800" dirty="0"/>
              <a:t>Costs:</a:t>
            </a:r>
          </a:p>
          <a:p>
            <a:r>
              <a:rPr lang="en-US" sz="1800" dirty="0"/>
              <a:t>Timber: G$ 5,000 (US$ 25)</a:t>
            </a:r>
          </a:p>
          <a:p>
            <a:r>
              <a:rPr lang="en-US" sz="1800" dirty="0" err="1"/>
              <a:t>Labour</a:t>
            </a:r>
            <a:r>
              <a:rPr lang="en-US" sz="1800" dirty="0"/>
              <a:t>: G$ 10,000 (US$ 50)</a:t>
            </a:r>
          </a:p>
          <a:p>
            <a:r>
              <a:rPr lang="en-US" sz="1800" dirty="0"/>
              <a:t>Inputs: US$ 25</a:t>
            </a:r>
          </a:p>
          <a:p>
            <a:endParaRPr lang="en-US" sz="1800" dirty="0"/>
          </a:p>
          <a:p>
            <a:r>
              <a:rPr lang="en-US" sz="1800" dirty="0"/>
              <a:t>Export price </a:t>
            </a:r>
            <a:r>
              <a:rPr lang="en-US" sz="1800" dirty="0">
                <a:solidFill>
                  <a:srgbClr val="00B050"/>
                </a:solidFill>
              </a:rPr>
              <a:t>US$ 100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55DB-4420-AC4C-B8CA-4E30504012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00016" y="1260905"/>
            <a:ext cx="3200400" cy="548640"/>
          </a:xfrm>
        </p:spPr>
        <p:txBody>
          <a:bodyPr/>
          <a:lstStyle/>
          <a:p>
            <a:pPr algn="ctr"/>
            <a:r>
              <a:rPr lang="en-US" sz="1800" b="1" i="1" dirty="0">
                <a:solidFill>
                  <a:srgbClr val="0070C0"/>
                </a:solidFill>
              </a:rPr>
              <a:t>Post-oil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592B1-05D0-B240-BE00-41B2EE40BA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00016" y="1865473"/>
            <a:ext cx="3200400" cy="31089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dirty="0"/>
              <a:t>US$1 = G$100</a:t>
            </a:r>
          </a:p>
          <a:p>
            <a:r>
              <a:rPr lang="en-US" sz="1800" dirty="0"/>
              <a:t>Costs:</a:t>
            </a:r>
          </a:p>
          <a:p>
            <a:r>
              <a:rPr lang="en-US" sz="1800" dirty="0"/>
              <a:t>Timber: G$ 5,000 (US$ </a:t>
            </a:r>
            <a:r>
              <a:rPr lang="en-US" sz="1800" u="sng" dirty="0">
                <a:solidFill>
                  <a:srgbClr val="C00000"/>
                </a:solidFill>
              </a:rPr>
              <a:t>50</a:t>
            </a:r>
            <a:r>
              <a:rPr lang="en-US" sz="1800" dirty="0"/>
              <a:t>)</a:t>
            </a:r>
          </a:p>
          <a:p>
            <a:r>
              <a:rPr lang="en-US" sz="1800" dirty="0" err="1"/>
              <a:t>Labour</a:t>
            </a:r>
            <a:r>
              <a:rPr lang="en-US" sz="1800" dirty="0"/>
              <a:t>: G$ 10,000 (US$ </a:t>
            </a:r>
            <a:r>
              <a:rPr lang="en-US" sz="1800" u="sng" dirty="0">
                <a:solidFill>
                  <a:srgbClr val="C00000"/>
                </a:solidFill>
              </a:rPr>
              <a:t>100</a:t>
            </a:r>
            <a:r>
              <a:rPr lang="en-US" sz="1800" dirty="0"/>
              <a:t>)</a:t>
            </a:r>
          </a:p>
          <a:p>
            <a:r>
              <a:rPr lang="en-US" sz="1800" dirty="0"/>
              <a:t>Inputs: US$ 25</a:t>
            </a:r>
          </a:p>
          <a:p>
            <a:endParaRPr lang="en-US" sz="1800" dirty="0"/>
          </a:p>
          <a:p>
            <a:r>
              <a:rPr lang="en-US" sz="1800" dirty="0"/>
              <a:t>Export price </a:t>
            </a:r>
            <a:r>
              <a:rPr lang="en-US" sz="1800" dirty="0">
                <a:solidFill>
                  <a:srgbClr val="FF0000"/>
                </a:solidFill>
              </a:rPr>
              <a:t>US$ 175   ❌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448D2-13DF-0A45-9767-D1EB0CFD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702E7-D2A4-6349-B67C-16B6137D8694}"/>
              </a:ext>
            </a:extLst>
          </p:cNvPr>
          <p:cNvSpPr txBox="1"/>
          <p:nvPr/>
        </p:nvSpPr>
        <p:spPr>
          <a:xfrm>
            <a:off x="2823271" y="1074947"/>
            <a:ext cx="307683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Consider a Furniture exporter</a:t>
            </a:r>
          </a:p>
        </p:txBody>
      </p:sp>
    </p:spTree>
    <p:extLst>
      <p:ext uri="{BB962C8B-B14F-4D97-AF65-F5344CB8AC3E}">
        <p14:creationId xmlns:p14="http://schemas.microsoft.com/office/powerpoint/2010/main" val="3183729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648C-A9D7-6440-B7DB-E9D8FA7E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bank &amp; currency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15128-36DF-564C-8E65-585828949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582" y="1059736"/>
            <a:ext cx="7151697" cy="132618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4763" indent="-4763"/>
            <a:r>
              <a:rPr lang="en-US" sz="2000" dirty="0"/>
              <a:t>Most dollars will enter the country through the government</a:t>
            </a:r>
          </a:p>
          <a:p>
            <a:pPr marL="4763" indent="-4763"/>
            <a:r>
              <a:rPr lang="en-US" sz="2000" dirty="0"/>
              <a:t>Central Bank should manage dollar availability towards exchange rate policy</a:t>
            </a:r>
          </a:p>
          <a:p>
            <a:pPr marL="4763" indent="-4763"/>
            <a:r>
              <a:rPr lang="en-US" sz="2000" dirty="0"/>
              <a:t>Sovereign Wealth Fund as a reservoir for flows that would disrupt FX policy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C94B8-51C5-2E46-8CE9-7572A679A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322F24-00A2-6845-8E16-291FAFA0A8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8088043"/>
              </p:ext>
            </p:extLst>
          </p:nvPr>
        </p:nvGraphicFramePr>
        <p:xfrm>
          <a:off x="2874733" y="2014087"/>
          <a:ext cx="3417394" cy="2057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C9EE3F-D68E-8843-A302-F6BCA136AE10}"/>
              </a:ext>
            </a:extLst>
          </p:cNvPr>
          <p:cNvSpPr txBox="1">
            <a:spLocks/>
          </p:cNvSpPr>
          <p:nvPr/>
        </p:nvSpPr>
        <p:spPr>
          <a:xfrm>
            <a:off x="822960" y="4166276"/>
            <a:ext cx="7520940" cy="7448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-4763"/>
            <a:r>
              <a:rPr lang="en-US" dirty="0"/>
              <a:t>For example, </a:t>
            </a:r>
            <a:r>
              <a:rPr lang="en-US" i="1" dirty="0"/>
              <a:t>move rate from G$210 to G$200 over next 3 years and target that level going forward for stability</a:t>
            </a:r>
          </a:p>
        </p:txBody>
      </p:sp>
    </p:spTree>
    <p:extLst>
      <p:ext uri="{BB962C8B-B14F-4D97-AF65-F5344CB8AC3E}">
        <p14:creationId xmlns:p14="http://schemas.microsoft.com/office/powerpoint/2010/main" val="1914494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648C-A9D7-6440-B7DB-E9D8FA7E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Concentration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15128-36DF-564C-8E65-585828949E99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What’s the problem?  </a:t>
            </a:r>
          </a:p>
          <a:p>
            <a:r>
              <a:rPr lang="en-US" dirty="0"/>
              <a:t>If oil can support the whole economy then why not let it!</a:t>
            </a:r>
          </a:p>
          <a:p>
            <a:endParaRPr lang="en-US" dirty="0"/>
          </a:p>
          <a:p>
            <a:r>
              <a:rPr lang="en-US" dirty="0"/>
              <a:t>The problem is </a:t>
            </a:r>
            <a:r>
              <a:rPr lang="en-US" u="sng" dirty="0"/>
              <a:t>vulnerability to oil price volatility</a:t>
            </a:r>
          </a:p>
          <a:p>
            <a:pPr lvl="1"/>
            <a:r>
              <a:rPr lang="en-US" dirty="0"/>
              <a:t>Commodity prices are more volatile than many other assets</a:t>
            </a:r>
          </a:p>
          <a:p>
            <a:r>
              <a:rPr lang="en-US" dirty="0"/>
              <a:t>Concentration risk and oil price volatility are real dangers</a:t>
            </a:r>
          </a:p>
          <a:p>
            <a:pPr lvl="1"/>
            <a:r>
              <a:rPr lang="en-US" dirty="0"/>
              <a:t>Venezuela</a:t>
            </a:r>
          </a:p>
          <a:p>
            <a:pPr lvl="1"/>
            <a:r>
              <a:rPr lang="en-US" dirty="0"/>
              <a:t>Trinidad &amp; Tobago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C94B8-51C5-2E46-8CE9-7572A679A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2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648C-A9D7-6440-B7DB-E9D8FA7E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Concentration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15128-36DF-564C-8E65-585828949E99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Ensure we have good visibility of both parts of the economy</a:t>
            </a:r>
          </a:p>
          <a:p>
            <a:r>
              <a:rPr lang="en-US" dirty="0" err="1"/>
              <a:t>Analyse</a:t>
            </a:r>
            <a:r>
              <a:rPr lang="en-US" dirty="0"/>
              <a:t> economic performance as two sectors</a:t>
            </a:r>
          </a:p>
          <a:p>
            <a:pPr lvl="1"/>
            <a:r>
              <a:rPr lang="en-US" dirty="0"/>
              <a:t>Oil sector</a:t>
            </a:r>
          </a:p>
          <a:p>
            <a:pPr lvl="1"/>
            <a:r>
              <a:rPr lang="en-US" dirty="0"/>
              <a:t>Non-oil sector</a:t>
            </a:r>
          </a:p>
          <a:p>
            <a:r>
              <a:rPr lang="en-US" dirty="0"/>
              <a:t>Monitor the size, growth and profitability of each sector</a:t>
            </a:r>
          </a:p>
          <a:p>
            <a:pPr lvl="1"/>
            <a:r>
              <a:rPr lang="en-US" dirty="0"/>
              <a:t>Set targets independently </a:t>
            </a:r>
          </a:p>
          <a:p>
            <a:pPr lvl="1"/>
            <a:r>
              <a:rPr lang="en-US" dirty="0"/>
              <a:t>Develop supportive economic policies, particularly for non-oil sector</a:t>
            </a:r>
          </a:p>
          <a:p>
            <a:r>
              <a:rPr lang="en-US" dirty="0"/>
              <a:t>Support non-oil sectors that can “make the big time”</a:t>
            </a:r>
          </a:p>
          <a:p>
            <a:pPr lvl="1"/>
            <a:r>
              <a:rPr lang="en-US" dirty="0"/>
              <a:t>Dubai: Aviation, Property Development, Tourism</a:t>
            </a:r>
          </a:p>
          <a:p>
            <a:pPr lvl="1"/>
            <a:r>
              <a:rPr lang="en-US" dirty="0"/>
              <a:t>Find balance between “picking winners” &amp; letting the markets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C94B8-51C5-2E46-8CE9-7572A679A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24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86C8C-BFEE-BC4B-9DE3-84CE7C43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Spending it: taxes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D4DC-1C1D-AC45-AB33-0837309D4580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Reduce Income Tax &amp; Corporate Tax rates</a:t>
            </a:r>
          </a:p>
          <a:p>
            <a:pPr lvl="1"/>
            <a:r>
              <a:rPr lang="en-US" dirty="0"/>
              <a:t>If Government has the capacity to pay, why collect personal &amp; company taxes?</a:t>
            </a:r>
          </a:p>
          <a:p>
            <a:pPr lvl="1"/>
            <a:r>
              <a:rPr lang="en-US" dirty="0"/>
              <a:t>Every worker will benefit from reduced Income Tax</a:t>
            </a:r>
          </a:p>
          <a:p>
            <a:pPr lvl="1"/>
            <a:r>
              <a:rPr lang="en-US" dirty="0"/>
              <a:t>It will be a part of their “piece of the pie”</a:t>
            </a:r>
          </a:p>
          <a:p>
            <a:pPr lvl="1"/>
            <a:r>
              <a:rPr lang="en-US" dirty="0"/>
              <a:t>Beneficiaries will not be incentivized to avoid work</a:t>
            </a:r>
          </a:p>
          <a:p>
            <a:pPr lvl="1"/>
            <a:r>
              <a:rPr lang="en-US" dirty="0"/>
              <a:t>Corporate efficiency will be improved by the removal of taxation</a:t>
            </a:r>
          </a:p>
          <a:p>
            <a:pPr lvl="2"/>
            <a:r>
              <a:rPr lang="en-US" dirty="0"/>
              <a:t>Lower wage and corporate costs</a:t>
            </a:r>
          </a:p>
          <a:p>
            <a:pPr lvl="1"/>
            <a:r>
              <a:rPr lang="en-US" b="1" i="1" dirty="0"/>
              <a:t>Reduce tax rates to zero over a few years</a:t>
            </a:r>
          </a:p>
          <a:p>
            <a:r>
              <a:rPr lang="en-US" dirty="0"/>
              <a:t>Practicalities</a:t>
            </a:r>
          </a:p>
          <a:p>
            <a:pPr lvl="1"/>
            <a:r>
              <a:rPr lang="en-US" dirty="0"/>
              <a:t>GRA tax revenue 2018: G$ 199bn (US$ 0.96 bn)</a:t>
            </a:r>
          </a:p>
          <a:p>
            <a:pPr lvl="1"/>
            <a:r>
              <a:rPr lang="en-US" dirty="0"/>
              <a:t>Government oil revenues will exceed this by 2023</a:t>
            </a:r>
          </a:p>
          <a:p>
            <a:pPr lvl="1"/>
            <a:r>
              <a:rPr lang="en-US" dirty="0"/>
              <a:t>This includes all Income Tax &amp; Corporate Tax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4BB9C-DAA1-5F4D-AB12-3E8C0D14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60587B-A48D-6B41-A3F6-A6E2F0C6C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47" y="3936734"/>
            <a:ext cx="3069754" cy="204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54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86C8C-BFEE-BC4B-9DE3-84CE7C43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Spending it: debt &amp; borrowing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D4DC-1C1D-AC45-AB33-0837309D4580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Pay off (most of) the National Debt, External &amp; Domestic</a:t>
            </a:r>
          </a:p>
          <a:p>
            <a:pPr lvl="1"/>
            <a:r>
              <a:rPr lang="en-US" dirty="0"/>
              <a:t>Why pay interest unnecessarily?</a:t>
            </a:r>
          </a:p>
          <a:p>
            <a:pPr lvl="1"/>
            <a:r>
              <a:rPr lang="en-US" dirty="0"/>
              <a:t>Fund Capital Expenditure from oil revenues </a:t>
            </a:r>
          </a:p>
          <a:p>
            <a:r>
              <a:rPr lang="en-US" dirty="0"/>
              <a:t>However we do need some debt, but not in the form of loans</a:t>
            </a:r>
          </a:p>
          <a:p>
            <a:pPr lvl="1"/>
            <a:r>
              <a:rPr lang="en-US" dirty="0"/>
              <a:t>Issue Bonds of different maturities to establish </a:t>
            </a:r>
            <a:r>
              <a:rPr lang="en-US" b="1" u="sng" dirty="0"/>
              <a:t>Sovereign Yield Curves</a:t>
            </a:r>
          </a:p>
          <a:p>
            <a:pPr lvl="2"/>
            <a:r>
              <a:rPr lang="en-US" dirty="0"/>
              <a:t>Issue US denominated bonds on Global Markets</a:t>
            </a:r>
          </a:p>
          <a:p>
            <a:pPr lvl="2"/>
            <a:r>
              <a:rPr lang="en-US" dirty="0"/>
              <a:t>Issue GYD denominated bonds on the Domestic Market</a:t>
            </a:r>
          </a:p>
          <a:p>
            <a:pPr lvl="3"/>
            <a:r>
              <a:rPr lang="en-US" dirty="0"/>
              <a:t>Not just short term, </a:t>
            </a:r>
            <a:r>
              <a:rPr lang="en-US" dirty="0" err="1"/>
              <a:t>GoG</a:t>
            </a:r>
            <a:r>
              <a:rPr lang="en-US" dirty="0"/>
              <a:t> Treasury bills</a:t>
            </a:r>
          </a:p>
          <a:p>
            <a:pPr lvl="1"/>
            <a:r>
              <a:rPr lang="en-US" dirty="0"/>
              <a:t>Sovereign Yield Curves establish market driven interest rate levels</a:t>
            </a:r>
          </a:p>
          <a:p>
            <a:pPr lvl="2"/>
            <a:r>
              <a:rPr lang="en-US" dirty="0"/>
              <a:t>Likely to be much lower than bank determined loan rates</a:t>
            </a:r>
          </a:p>
          <a:p>
            <a:pPr lvl="1"/>
            <a:r>
              <a:rPr lang="en-US" dirty="0"/>
              <a:t>Lower corporate costs &amp; therefore …</a:t>
            </a:r>
          </a:p>
          <a:p>
            <a:pPr lvl="1"/>
            <a:r>
              <a:rPr lang="en-US" dirty="0"/>
              <a:t>Increase corporate efficiency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4BB9C-DAA1-5F4D-AB12-3E8C0D14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8AADD-6517-FC41-B60E-CCDAA885C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37" y="4107749"/>
            <a:ext cx="2916080" cy="17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09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86C8C-BFEE-BC4B-9DE3-84CE7C43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Spending it: enhanced budgets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D4DC-1C1D-AC45-AB33-0837309D4580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9525" indent="-9525"/>
            <a:r>
              <a:rPr lang="en-US" dirty="0"/>
              <a:t>There is no reason why the normal governmental procedures for planning, </a:t>
            </a:r>
            <a:r>
              <a:rPr lang="en-US" dirty="0" err="1"/>
              <a:t>prioritising</a:t>
            </a:r>
            <a:r>
              <a:rPr lang="en-US" dirty="0"/>
              <a:t> and spending through the Budget process should change with the arrival of oil</a:t>
            </a:r>
          </a:p>
          <a:p>
            <a:pPr marL="9525" indent="-9525"/>
            <a:r>
              <a:rPr lang="en-US" dirty="0"/>
              <a:t>Key areas of focus</a:t>
            </a:r>
          </a:p>
          <a:p>
            <a:pPr marL="9525" indent="-9525"/>
            <a:r>
              <a:rPr lang="en-US" dirty="0"/>
              <a:t>Education</a:t>
            </a:r>
          </a:p>
          <a:p>
            <a:pPr marL="0" lvl="1" indent="-169164"/>
            <a:r>
              <a:rPr lang="en-US" dirty="0"/>
              <a:t>A key determinant of future development</a:t>
            </a:r>
          </a:p>
          <a:p>
            <a:pPr marL="0" lvl="1" indent="-169164"/>
            <a:r>
              <a:rPr lang="en-US" dirty="0"/>
              <a:t>Adult education not to be neglected </a:t>
            </a:r>
          </a:p>
          <a:p>
            <a:pPr marL="9525" indent="-9525"/>
            <a:r>
              <a:rPr lang="en-US" dirty="0"/>
              <a:t>Health</a:t>
            </a:r>
          </a:p>
          <a:p>
            <a:pPr marL="0" lvl="1" indent="-169164"/>
            <a:r>
              <a:rPr lang="en-US" dirty="0"/>
              <a:t>A key human development metric </a:t>
            </a:r>
          </a:p>
          <a:p>
            <a:pPr marL="9525" indent="-9525"/>
            <a:r>
              <a:rPr lang="en-US" dirty="0"/>
              <a:t>Green State Development Strategy</a:t>
            </a:r>
          </a:p>
          <a:p>
            <a:pPr marL="0" lvl="1" indent="-169164"/>
            <a:r>
              <a:rPr lang="en-US" dirty="0"/>
              <a:t>Green power; Hydro, solar, biomass, protected areas</a:t>
            </a:r>
          </a:p>
          <a:p>
            <a:pPr marL="9525" indent="-9525"/>
            <a:r>
              <a:rPr lang="en-US" dirty="0"/>
              <a:t>Infrastructure</a:t>
            </a:r>
          </a:p>
          <a:p>
            <a:pPr marL="0" lvl="1" indent="-169164"/>
            <a:r>
              <a:rPr lang="en-US" dirty="0"/>
              <a:t>Road, rail, Information Technology, ports, air access</a:t>
            </a:r>
          </a:p>
          <a:p>
            <a:pPr marL="9525" indent="-9525"/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4BB9C-DAA1-5F4D-AB12-3E8C0D14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68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In closing …</a:t>
            </a:r>
            <a:endParaRPr lang="x-none" b="0" i="0" u="none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85646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lvl="1" algn="ctr"/>
            <a:r>
              <a:rPr lang="en-GB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coming oil bounty is undoubtedly GOOD for Guyana</a:t>
            </a:r>
          </a:p>
          <a:p>
            <a:pPr lvl="1" algn="ctr"/>
            <a:r>
              <a:rPr lang="en-GB" sz="2400" b="1" i="0" u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1" algn="ctr"/>
            <a:r>
              <a:rPr lang="en-GB" sz="2400" b="1" i="1" dirty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Superb geological, scientific, engineering &amp; business skills have been used to reveal this source of wealth</a:t>
            </a:r>
          </a:p>
          <a:p>
            <a:pPr lvl="1" algn="ctr"/>
            <a:r>
              <a:rPr lang="en-GB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1" algn="ctr"/>
            <a:r>
              <a:rPr lang="en-GB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economic dangers that accompany such a windfall are real enough but manageable</a:t>
            </a:r>
          </a:p>
          <a:p>
            <a:pPr lvl="1" algn="ctr"/>
            <a:r>
              <a:rPr lang="en-GB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1" algn="ctr"/>
            <a:r>
              <a:rPr lang="en-GB" sz="2400" b="1" i="1" dirty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 need good economic &amp; political judgement and good governance to enjoy the benefits together</a:t>
            </a:r>
            <a:r>
              <a:rPr lang="en-GB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1" algn="ctr"/>
            <a:endParaRPr lang="en-GB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28</a:t>
            </a:fld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2280D4B-62C8-1B4E-85A5-6C6B380BAC11}"/>
              </a:ext>
            </a:extLst>
          </p:cNvPr>
          <p:cNvSpPr/>
          <p:nvPr/>
        </p:nvSpPr>
        <p:spPr>
          <a:xfrm rot="21254855">
            <a:off x="1893559" y="4798046"/>
            <a:ext cx="5107709" cy="1709658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Let us rise with the tide, not be crushed by the wave</a:t>
            </a:r>
          </a:p>
        </p:txBody>
      </p:sp>
    </p:spTree>
    <p:extLst>
      <p:ext uri="{BB962C8B-B14F-4D97-AF65-F5344CB8AC3E}">
        <p14:creationId xmlns:p14="http://schemas.microsoft.com/office/powerpoint/2010/main" val="227948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32877-758A-704C-B712-19A615C1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END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716A8-703B-2F48-AE01-EDD89B9E4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EBD41-5FF8-744F-8312-BFAAC483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21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0059-16A2-8F4F-B433-A11B64E59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we’ll talk about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11DA2-CF86-944D-801F-85BD6EFE4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579849"/>
          </a:xfrm>
        </p:spPr>
        <p:txBody>
          <a:bodyPr>
            <a:normAutofit/>
          </a:bodyPr>
          <a:lstStyle/>
          <a:p>
            <a:r>
              <a:rPr lang="en-US" dirty="0"/>
              <a:t>“Henny Penny-ism”</a:t>
            </a:r>
          </a:p>
          <a:p>
            <a:pPr lvl="1"/>
            <a:r>
              <a:rPr lang="en-US" dirty="0"/>
              <a:t>Fear of Oil &amp; the Resource Curse</a:t>
            </a:r>
          </a:p>
          <a:p>
            <a:r>
              <a:rPr lang="en-US" dirty="0"/>
              <a:t>How much money?</a:t>
            </a:r>
          </a:p>
          <a:p>
            <a:r>
              <a:rPr lang="en-US" dirty="0"/>
              <a:t>Dutch Disease</a:t>
            </a:r>
          </a:p>
          <a:p>
            <a:pPr lvl="1"/>
            <a:r>
              <a:rPr lang="en-US" dirty="0" err="1"/>
              <a:t>Labour</a:t>
            </a:r>
            <a:r>
              <a:rPr lang="en-US" dirty="0"/>
              <a:t> flight</a:t>
            </a:r>
          </a:p>
          <a:p>
            <a:pPr lvl="1"/>
            <a:r>
              <a:rPr lang="en-US" dirty="0"/>
              <a:t>Competitiveness &amp; Currency</a:t>
            </a:r>
          </a:p>
          <a:p>
            <a:pPr lvl="1"/>
            <a:r>
              <a:rPr lang="en-US" dirty="0"/>
              <a:t>Concentration Risk</a:t>
            </a:r>
          </a:p>
          <a:p>
            <a:r>
              <a:rPr lang="en-US" dirty="0"/>
              <a:t>(Oil) money &amp; what to do with it</a:t>
            </a:r>
          </a:p>
          <a:p>
            <a:r>
              <a:rPr lang="en-US" dirty="0"/>
              <a:t>In conclusion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63DAA-FB3C-1941-96C3-F70E081A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96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FF51-63D1-2E42-BABF-17718130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Henny Penny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A4F00-5CDE-E040-8DE8-6FD4E5F78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57984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GB" b="0" dirty="0"/>
              <a:t>Chicken Little was in the woods.</a:t>
            </a:r>
            <a:br>
              <a:rPr lang="en-GB" dirty="0"/>
            </a:br>
            <a:r>
              <a:rPr lang="en-GB" b="0" dirty="0"/>
              <a:t>An acorn fell on his tail. Chicken Little said,</a:t>
            </a:r>
            <a:br>
              <a:rPr lang="en-GB" dirty="0"/>
            </a:br>
            <a:r>
              <a:rPr lang="en-GB" b="0" dirty="0"/>
              <a:t>"The sky is falling. I will run.”</a:t>
            </a:r>
          </a:p>
          <a:p>
            <a:endParaRPr lang="en-GB" b="0" dirty="0"/>
          </a:p>
          <a:p>
            <a:r>
              <a:rPr lang="en-GB" b="0" dirty="0"/>
              <a:t>Chicken Little met Henny Penny.</a:t>
            </a:r>
            <a:br>
              <a:rPr lang="en-GB" dirty="0"/>
            </a:br>
            <a:r>
              <a:rPr lang="en-GB" b="0" dirty="0"/>
              <a:t>He said, "The sky is falling, Henny Penny."</a:t>
            </a:r>
            <a:br>
              <a:rPr lang="en-GB" dirty="0"/>
            </a:br>
            <a:r>
              <a:rPr lang="en-GB" b="0" dirty="0"/>
              <a:t>Henny Penny said, "How do you know, Chicken Little?"</a:t>
            </a:r>
            <a:br>
              <a:rPr lang="en-GB" dirty="0"/>
            </a:br>
            <a:r>
              <a:rPr lang="en-GB" b="0" dirty="0"/>
              <a:t>"I saw it with my eyes. I heard it with my ears. Some of it fell on my tail."</a:t>
            </a:r>
            <a:br>
              <a:rPr lang="en-GB" dirty="0"/>
            </a:br>
            <a:r>
              <a:rPr lang="en-GB" b="0" dirty="0"/>
              <a:t>"We will run," said Henny Penny." "We will run and tell the king.”</a:t>
            </a:r>
          </a:p>
          <a:p>
            <a:endParaRPr lang="en-GB" b="0" dirty="0"/>
          </a:p>
          <a:p>
            <a:r>
              <a:rPr lang="en-GB" b="0" dirty="0"/>
              <a:t>They met Turkey </a:t>
            </a:r>
            <a:r>
              <a:rPr lang="en-GB" b="0" dirty="0" err="1"/>
              <a:t>Lurkey</a:t>
            </a:r>
            <a:r>
              <a:rPr lang="en-GB" b="0" dirty="0"/>
              <a:t>.</a:t>
            </a:r>
            <a:br>
              <a:rPr lang="en-GB" dirty="0"/>
            </a:br>
            <a:r>
              <a:rPr lang="en-GB" b="0" dirty="0"/>
              <a:t>Henny Penny said, "The sky is falling, Turkey </a:t>
            </a:r>
            <a:r>
              <a:rPr lang="en-GB" b="0" dirty="0" err="1"/>
              <a:t>Lurkey</a:t>
            </a:r>
            <a:r>
              <a:rPr lang="en-GB" b="0" dirty="0"/>
              <a:t>."</a:t>
            </a:r>
            <a:br>
              <a:rPr lang="en-GB" dirty="0"/>
            </a:br>
            <a:r>
              <a:rPr lang="en-GB" b="0" dirty="0"/>
              <a:t>"How do you know, Henny Penny?"</a:t>
            </a:r>
            <a:br>
              <a:rPr lang="en-GB" dirty="0"/>
            </a:br>
            <a:r>
              <a:rPr lang="en-GB" b="0" dirty="0"/>
              <a:t>"Chicken Little told me."</a:t>
            </a:r>
            <a:br>
              <a:rPr lang="en-GB" dirty="0"/>
            </a:br>
            <a:r>
              <a:rPr lang="en-GB" b="0" dirty="0"/>
              <a:t>"How do you know, Chicken Little?"</a:t>
            </a:r>
            <a:br>
              <a:rPr lang="en-GB" dirty="0"/>
            </a:br>
            <a:r>
              <a:rPr lang="en-GB" b="0" dirty="0"/>
              <a:t>"I saw it with my eyes. I heard it with my ears. Some of it fell on my tail." </a:t>
            </a:r>
            <a:br>
              <a:rPr lang="en-GB" dirty="0"/>
            </a:br>
            <a:r>
              <a:rPr lang="en-GB" b="0" dirty="0"/>
              <a:t>Turkey </a:t>
            </a:r>
            <a:r>
              <a:rPr lang="en-GB" b="0" dirty="0" err="1"/>
              <a:t>Lurkey</a:t>
            </a:r>
            <a:r>
              <a:rPr lang="en-GB" b="0" dirty="0"/>
              <a:t> said, "We will run. We will run and tell the king."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67BE7-EA88-1241-8D15-3AE92FF4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Henny Penny">
            <a:extLst>
              <a:ext uri="{FF2B5EF4-FFF2-40B4-BE49-F238E27FC236}">
                <a16:creationId xmlns:a16="http://schemas.microsoft.com/office/drawing/2014/main" id="{28024A77-3EBF-CA43-B6D8-D6EB98EC4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96" y="2184034"/>
            <a:ext cx="906384" cy="79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cken Little">
            <a:extLst>
              <a:ext uri="{FF2B5EF4-FFF2-40B4-BE49-F238E27FC236}">
                <a16:creationId xmlns:a16="http://schemas.microsoft.com/office/drawing/2014/main" id="{9172403A-0F0C-4044-BE80-953F25E6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822" y="1026232"/>
            <a:ext cx="636292" cy="74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urkey Lurkey">
            <a:extLst>
              <a:ext uri="{FF2B5EF4-FFF2-40B4-BE49-F238E27FC236}">
                <a16:creationId xmlns:a16="http://schemas.microsoft.com/office/drawing/2014/main" id="{E2858FE3-5F70-0645-9CCC-6C57FB065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96" y="3435578"/>
            <a:ext cx="998346" cy="9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06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FF51-63D1-2E42-BABF-17718130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Henny Penny’s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A4F00-5CDE-E040-8DE8-6FD4E5F78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8435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en-GB" sz="2100" b="0" dirty="0"/>
              <a:t>They met Ducky Lucky …</a:t>
            </a:r>
          </a:p>
          <a:p>
            <a:endParaRPr lang="en-GB" b="0" dirty="0"/>
          </a:p>
          <a:p>
            <a:r>
              <a:rPr lang="en-GB" sz="2100" b="0" dirty="0"/>
              <a:t>They met </a:t>
            </a:r>
            <a:r>
              <a:rPr lang="en-GB" sz="2100" b="0" dirty="0" err="1"/>
              <a:t>Goosey</a:t>
            </a:r>
            <a:r>
              <a:rPr lang="en-GB" sz="2100" b="0" dirty="0"/>
              <a:t> </a:t>
            </a:r>
            <a:r>
              <a:rPr lang="en-GB" sz="2100" b="0" dirty="0" err="1"/>
              <a:t>Loosey</a:t>
            </a:r>
            <a:r>
              <a:rPr lang="en-GB" sz="2100" b="0" dirty="0"/>
              <a:t> …</a:t>
            </a:r>
          </a:p>
          <a:p>
            <a:endParaRPr lang="en-GB" b="0" dirty="0"/>
          </a:p>
          <a:p>
            <a:r>
              <a:rPr lang="en-GB" sz="2100" b="0" dirty="0"/>
              <a:t>They met Foxy </a:t>
            </a:r>
            <a:r>
              <a:rPr lang="en-GB" sz="2100" b="0" dirty="0" err="1"/>
              <a:t>Loxy</a:t>
            </a:r>
            <a:r>
              <a:rPr lang="en-GB" sz="2100" b="0" dirty="0"/>
              <a:t>.</a:t>
            </a:r>
            <a:br>
              <a:rPr lang="en-GB" sz="2100" b="0" dirty="0"/>
            </a:br>
            <a:r>
              <a:rPr lang="en-GB" sz="2100" b="0" dirty="0" err="1"/>
              <a:t>Goosey</a:t>
            </a:r>
            <a:r>
              <a:rPr lang="en-GB" sz="2100" b="0" dirty="0"/>
              <a:t> </a:t>
            </a:r>
            <a:r>
              <a:rPr lang="en-GB" sz="2100" b="0" dirty="0" err="1"/>
              <a:t>Loosey</a:t>
            </a:r>
            <a:r>
              <a:rPr lang="en-GB" sz="2100" b="0" dirty="0"/>
              <a:t> said, "The sky is falling, Foxy </a:t>
            </a:r>
            <a:r>
              <a:rPr lang="en-GB" sz="2100" b="0" dirty="0" err="1"/>
              <a:t>Loxy</a:t>
            </a:r>
            <a:r>
              <a:rPr lang="en-GB" sz="2100" b="0" dirty="0"/>
              <a:t>."</a:t>
            </a:r>
            <a:br>
              <a:rPr lang="en-GB" sz="2100" b="0" dirty="0"/>
            </a:br>
            <a:r>
              <a:rPr lang="en-GB" sz="2100" b="0" dirty="0"/>
              <a:t>"How do you know, </a:t>
            </a:r>
            <a:r>
              <a:rPr lang="en-GB" sz="2100" b="0" dirty="0" err="1"/>
              <a:t>Goosey</a:t>
            </a:r>
            <a:r>
              <a:rPr lang="en-GB" sz="2100" b="0" dirty="0"/>
              <a:t> </a:t>
            </a:r>
            <a:r>
              <a:rPr lang="en-GB" sz="2100" b="0" dirty="0" err="1"/>
              <a:t>Loosey</a:t>
            </a:r>
            <a:r>
              <a:rPr lang="en-GB" sz="2100" b="0" dirty="0"/>
              <a:t>?"</a:t>
            </a:r>
            <a:br>
              <a:rPr lang="en-GB" sz="2100" b="0" dirty="0"/>
            </a:br>
            <a:r>
              <a:rPr lang="en-GB" sz="2100" b="0" dirty="0"/>
              <a:t>"Ducky Lucky told me."</a:t>
            </a:r>
            <a:br>
              <a:rPr lang="en-GB" sz="2100" b="0" dirty="0"/>
            </a:br>
            <a:r>
              <a:rPr lang="en-GB" sz="2100" b="0" dirty="0"/>
              <a:t>"How do you know, Ducky Lucky?"</a:t>
            </a:r>
            <a:br>
              <a:rPr lang="en-GB" sz="2100" b="0" dirty="0"/>
            </a:br>
            <a:r>
              <a:rPr lang="en-GB" sz="2100" b="0" dirty="0"/>
              <a:t>"Turkey </a:t>
            </a:r>
            <a:r>
              <a:rPr lang="en-GB" sz="2100" b="0" dirty="0" err="1"/>
              <a:t>Lurkey</a:t>
            </a:r>
            <a:r>
              <a:rPr lang="en-GB" sz="2100" b="0" dirty="0"/>
              <a:t> told me."</a:t>
            </a:r>
            <a:br>
              <a:rPr lang="en-GB" sz="2100" b="0" dirty="0"/>
            </a:br>
            <a:r>
              <a:rPr lang="en-GB" sz="2100" b="0" dirty="0"/>
              <a:t>"How do you know, Turkey </a:t>
            </a:r>
            <a:r>
              <a:rPr lang="en-GB" sz="2100" b="0" dirty="0" err="1"/>
              <a:t>Lurkey</a:t>
            </a:r>
            <a:r>
              <a:rPr lang="en-GB" sz="2100" b="0" dirty="0"/>
              <a:t>?"</a:t>
            </a:r>
            <a:br>
              <a:rPr lang="en-GB" sz="2100" b="0" dirty="0"/>
            </a:br>
            <a:r>
              <a:rPr lang="en-GB" sz="2100" b="0" dirty="0"/>
              <a:t>"Henny Penny told me."</a:t>
            </a:r>
            <a:br>
              <a:rPr lang="en-GB" sz="2100" b="0" dirty="0"/>
            </a:br>
            <a:r>
              <a:rPr lang="en-GB" sz="2100" b="0" dirty="0"/>
              <a:t>"How do you know, Henny Penny?"</a:t>
            </a:r>
            <a:br>
              <a:rPr lang="en-GB" sz="2100" b="0" dirty="0"/>
            </a:br>
            <a:r>
              <a:rPr lang="en-GB" sz="2100" b="0" dirty="0"/>
              <a:t>"Chicken Little told me."</a:t>
            </a:r>
            <a:br>
              <a:rPr lang="en-GB" sz="2100" b="0" dirty="0"/>
            </a:br>
            <a:r>
              <a:rPr lang="en-GB" sz="2100" b="0" dirty="0"/>
              <a:t>"How do you know, Chicken Little?"</a:t>
            </a:r>
            <a:br>
              <a:rPr lang="en-GB" sz="2100" b="0" dirty="0"/>
            </a:br>
            <a:r>
              <a:rPr lang="en-GB" sz="2100" b="0" dirty="0"/>
              <a:t>"I saw it with my eyes. I heard it with my ears. Some of it fell on my tail."</a:t>
            </a:r>
            <a:br>
              <a:rPr lang="en-GB" sz="2100" b="0" dirty="0"/>
            </a:br>
            <a:r>
              <a:rPr lang="en-GB" sz="2100" b="0" dirty="0"/>
              <a:t>Foxy </a:t>
            </a:r>
            <a:r>
              <a:rPr lang="en-GB" sz="2100" b="0" dirty="0" err="1"/>
              <a:t>Loxy</a:t>
            </a:r>
            <a:r>
              <a:rPr lang="en-GB" sz="2100" b="0" dirty="0"/>
              <a:t> said, "We will run. We will run into my den, and I will tell the king."</a:t>
            </a:r>
            <a:br>
              <a:rPr lang="en-GB" sz="2100" b="0" dirty="0"/>
            </a:br>
            <a:br>
              <a:rPr lang="en-GB" sz="2100" b="0" dirty="0"/>
            </a:br>
            <a:r>
              <a:rPr lang="en-GB" sz="2100" b="0" dirty="0"/>
              <a:t>They ran into Foxy </a:t>
            </a:r>
            <a:r>
              <a:rPr lang="en-GB" sz="2100" b="0" dirty="0" err="1"/>
              <a:t>Loxy's</a:t>
            </a:r>
            <a:r>
              <a:rPr lang="en-GB" sz="2100" b="0" dirty="0"/>
              <a:t> den,</a:t>
            </a:r>
            <a:br>
              <a:rPr lang="en-GB" sz="2100" b="0" dirty="0"/>
            </a:br>
            <a:r>
              <a:rPr lang="en-GB" sz="2100" i="1" dirty="0"/>
              <a:t>But they did not come out again!</a:t>
            </a:r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67BE7-EA88-1241-8D15-3AE92FF4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https://www.smart-central.com/Images/foxy%20woxy.gif">
            <a:extLst>
              <a:ext uri="{FF2B5EF4-FFF2-40B4-BE49-F238E27FC236}">
                <a16:creationId xmlns:a16="http://schemas.microsoft.com/office/drawing/2014/main" id="{EE4BEE0E-F5DD-064D-BB0E-77EC96B77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096" y="2248089"/>
            <a:ext cx="2488369" cy="128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6FB9514-EDA3-FB4F-8DC7-A75610A3B2A1}"/>
              </a:ext>
            </a:extLst>
          </p:cNvPr>
          <p:cNvSpPr/>
          <p:nvPr/>
        </p:nvSpPr>
        <p:spPr>
          <a:xfrm rot="21198879">
            <a:off x="3033375" y="4676002"/>
            <a:ext cx="4915771" cy="163999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Spreading false panic often distracts from the real issues ahead</a:t>
            </a:r>
          </a:p>
          <a:p>
            <a:pPr algn="ctr"/>
            <a:endParaRPr lang="en-US" sz="2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052" name="Picture 4" descr="Ducky Lucky">
            <a:extLst>
              <a:ext uri="{FF2B5EF4-FFF2-40B4-BE49-F238E27FC236}">
                <a16:creationId xmlns:a16="http://schemas.microsoft.com/office/drawing/2014/main" id="{70845CA4-26C1-1841-939B-DDDC5414F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025" y="914400"/>
            <a:ext cx="675830" cy="6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oosey Loosey">
            <a:extLst>
              <a:ext uri="{FF2B5EF4-FFF2-40B4-BE49-F238E27FC236}">
                <a16:creationId xmlns:a16="http://schemas.microsoft.com/office/drawing/2014/main" id="{9041C04E-46B5-9047-B3EB-15364746D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24" y="1379803"/>
            <a:ext cx="801322" cy="67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6994-BA19-1E42-AC9A-4DF95A1D4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79ED8-BF2F-614C-A41D-827B8AD1853C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Oil Industry / BP</a:t>
            </a:r>
          </a:p>
          <a:p>
            <a:pPr lvl="1"/>
            <a:r>
              <a:rPr lang="en-US" dirty="0" err="1"/>
              <a:t>Optimising</a:t>
            </a:r>
            <a:r>
              <a:rPr lang="en-US" dirty="0"/>
              <a:t> multiple oil &amp; gas field developments</a:t>
            </a:r>
          </a:p>
          <a:p>
            <a:r>
              <a:rPr lang="en-US" dirty="0"/>
              <a:t>Investment Banking / Salomon Brothers - Citigroup</a:t>
            </a:r>
          </a:p>
          <a:p>
            <a:pPr lvl="1"/>
            <a:r>
              <a:rPr lang="en-US" dirty="0"/>
              <a:t>Relative Value</a:t>
            </a:r>
          </a:p>
          <a:p>
            <a:pPr lvl="1"/>
            <a:r>
              <a:rPr lang="en-US" dirty="0"/>
              <a:t>Risk Management</a:t>
            </a:r>
          </a:p>
          <a:p>
            <a:r>
              <a:rPr lang="en-US" dirty="0"/>
              <a:t>Quantitative Hedge Fund / AHL</a:t>
            </a:r>
          </a:p>
          <a:p>
            <a:pPr lvl="1"/>
            <a:r>
              <a:rPr lang="en-US" dirty="0"/>
              <a:t>Systematic Trading</a:t>
            </a:r>
          </a:p>
          <a:p>
            <a:pPr lvl="2"/>
            <a:r>
              <a:rPr lang="en-US" dirty="0"/>
              <a:t>Keep calm &amp; carry on</a:t>
            </a:r>
          </a:p>
          <a:p>
            <a:r>
              <a:rPr lang="en-US" dirty="0"/>
              <a:t>Caribbean Investment Fund / Pollards Et Filles (Guyana) Inc.</a:t>
            </a:r>
          </a:p>
          <a:p>
            <a:pPr lvl="1"/>
            <a:r>
              <a:rPr lang="en-US" dirty="0"/>
              <a:t>Macro-economics &amp; Politics in the heat of the Tropics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E571A-271F-0B40-A29D-743EC257B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28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751D7AAE-A8A5-1147-A1A6-E944442518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239" y="381332"/>
            <a:ext cx="7341547" cy="533795"/>
          </a:xfrm>
          <a:noFill/>
        </p:spPr>
        <p:txBody>
          <a:bodyPr/>
          <a:lstStyle/>
          <a:p>
            <a:pPr>
              <a:lnSpc>
                <a:spcPct val="95000"/>
              </a:lnSpc>
            </a:pPr>
            <a:r>
              <a:rPr lang="en-GB" altLang="en-US" dirty="0">
                <a:solidFill>
                  <a:srgbClr val="00B050"/>
                </a:solidFill>
              </a:rPr>
              <a:t>BP:</a:t>
            </a:r>
            <a:r>
              <a:rPr lang="en-GB" altLang="en-US" dirty="0"/>
              <a:t> Single field optimisation: profiles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7D9AC4ED-101E-DB4C-8597-362AEB31E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1385" y="1339500"/>
            <a:ext cx="4092916" cy="980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9146" tIns="23658" rIns="59146" bIns="2365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lnSpc>
                <a:spcPct val="175000"/>
              </a:lnSpc>
              <a:spcBef>
                <a:spcPct val="123000"/>
              </a:spcBef>
              <a:tabLst>
                <a:tab pos="372607" algn="l"/>
                <a:tab pos="709727" algn="l"/>
              </a:tabLst>
            </a:pPr>
            <a:r>
              <a:rPr lang="en-GB" altLang="en-US" sz="1863" b="0"/>
              <a:t>Plateau rate, exponential decline Higher plateau, shorter productive life</a:t>
            </a:r>
          </a:p>
        </p:txBody>
      </p:sp>
      <p:sp>
        <p:nvSpPr>
          <p:cNvPr id="9219" name="Line 4">
            <a:extLst>
              <a:ext uri="{FF2B5EF4-FFF2-40B4-BE49-F238E27FC236}">
                <a16:creationId xmlns:a16="http://schemas.microsoft.com/office/drawing/2014/main" id="{32F2DEEF-907F-614F-A19C-B182EA21B7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702" y="935047"/>
            <a:ext cx="8375100" cy="0"/>
          </a:xfrm>
          <a:prstGeom prst="line">
            <a:avLst/>
          </a:prstGeom>
          <a:noFill/>
          <a:ln w="50800">
            <a:solidFill>
              <a:srgbClr val="00A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77"/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1D1A5B46-D58E-FF41-ACEC-321A1EDCDDD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11" y="2620015"/>
            <a:ext cx="2921821" cy="257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6">
            <a:extLst>
              <a:ext uri="{FF2B5EF4-FFF2-40B4-BE49-F238E27FC236}">
                <a16:creationId xmlns:a16="http://schemas.microsoft.com/office/drawing/2014/main" id="{28E958D8-98A0-D040-910D-330697D5B28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22" y="2620015"/>
            <a:ext cx="2921821" cy="257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217084-A748-424B-872C-66D1714F2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9511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BEA28A9C-EADB-ED44-82F5-8726058AD5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9186" y="466395"/>
            <a:ext cx="6766323" cy="533795"/>
          </a:xfrm>
          <a:noFill/>
        </p:spPr>
        <p:txBody>
          <a:bodyPr/>
          <a:lstStyle/>
          <a:p>
            <a:pPr>
              <a:lnSpc>
                <a:spcPct val="95000"/>
              </a:lnSpc>
            </a:pPr>
            <a:r>
              <a:rPr lang="en-GB" altLang="en-US" dirty="0">
                <a:solidFill>
                  <a:srgbClr val="00B050"/>
                </a:solidFill>
              </a:rPr>
              <a:t>BP:</a:t>
            </a:r>
            <a:r>
              <a:rPr lang="en-GB" altLang="en-US" dirty="0"/>
              <a:t> ‘Optimised’ $12/</a:t>
            </a:r>
            <a:r>
              <a:rPr lang="en-GB" altLang="en-US" dirty="0" err="1"/>
              <a:t>bbl</a:t>
            </a:r>
            <a:r>
              <a:rPr lang="en-GB" altLang="en-US" dirty="0"/>
              <a:t> gas handling</a:t>
            </a:r>
          </a:p>
        </p:txBody>
      </p:sp>
      <p:graphicFrame>
        <p:nvGraphicFramePr>
          <p:cNvPr id="27650" name="Object 3">
            <a:extLst>
              <a:ext uri="{FF2B5EF4-FFF2-40B4-BE49-F238E27FC236}">
                <a16:creationId xmlns:a16="http://schemas.microsoft.com/office/drawing/2014/main" id="{3AD3B825-8E3A-414A-A4D5-B0EF3431F5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4876122"/>
              </p:ext>
            </p:extLst>
          </p:nvPr>
        </p:nvGraphicFramePr>
        <p:xfrm>
          <a:off x="918884" y="1353588"/>
          <a:ext cx="7014737" cy="4270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Excel Chart" r:id="rId3" imgW="30175200" imgH="18389600" progId="ExcelChart">
                  <p:embed/>
                </p:oleObj>
              </mc:Choice>
              <mc:Fallback>
                <p:oleObj name="Excel Chart" r:id="rId3" imgW="30175200" imgH="18389600" progId="ExcelChart">
                  <p:embed/>
                  <p:pic>
                    <p:nvPicPr>
                      <p:cNvPr id="27650" name="Object 3">
                        <a:extLst>
                          <a:ext uri="{FF2B5EF4-FFF2-40B4-BE49-F238E27FC236}">
                            <a16:creationId xmlns:a16="http://schemas.microsoft.com/office/drawing/2014/main" id="{3AD3B825-8E3A-414A-A4D5-B0EF3431F5B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884" y="1353588"/>
                        <a:ext cx="7014737" cy="4270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ine 4">
            <a:extLst>
              <a:ext uri="{FF2B5EF4-FFF2-40B4-BE49-F238E27FC236}">
                <a16:creationId xmlns:a16="http://schemas.microsoft.com/office/drawing/2014/main" id="{D3372A80-304B-1E4A-B92E-E7EFF0378F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702" y="1020111"/>
            <a:ext cx="8375100" cy="0"/>
          </a:xfrm>
          <a:prstGeom prst="line">
            <a:avLst/>
          </a:prstGeom>
          <a:noFill/>
          <a:ln w="50800">
            <a:solidFill>
              <a:srgbClr val="00A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77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967D20-3BD8-A64F-A2EA-8959AF1C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196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F6EFF9C-09AF-0A48-8C29-D4AFF70FA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69" y="486316"/>
            <a:ext cx="6979250" cy="533795"/>
          </a:xfrm>
          <a:noFill/>
        </p:spPr>
        <p:txBody>
          <a:bodyPr/>
          <a:lstStyle/>
          <a:p>
            <a:pPr>
              <a:lnSpc>
                <a:spcPct val="95000"/>
              </a:lnSpc>
            </a:pPr>
            <a:r>
              <a:rPr lang="en-GB" altLang="en-US" dirty="0">
                <a:solidFill>
                  <a:srgbClr val="00B050"/>
                </a:solidFill>
              </a:rPr>
              <a:t>BP: </a:t>
            </a:r>
            <a:r>
              <a:rPr lang="en-GB" altLang="en-US" dirty="0"/>
              <a:t>‘Optimised’ $12/</a:t>
            </a:r>
            <a:r>
              <a:rPr lang="en-GB" altLang="en-US" dirty="0" err="1"/>
              <a:t>bbl</a:t>
            </a:r>
            <a:r>
              <a:rPr lang="en-GB" altLang="en-US" dirty="0"/>
              <a:t> oil production</a:t>
            </a:r>
          </a:p>
        </p:txBody>
      </p:sp>
      <p:graphicFrame>
        <p:nvGraphicFramePr>
          <p:cNvPr id="28674" name="Object 3">
            <a:extLst>
              <a:ext uri="{FF2B5EF4-FFF2-40B4-BE49-F238E27FC236}">
                <a16:creationId xmlns:a16="http://schemas.microsoft.com/office/drawing/2014/main" id="{C2046A3C-9746-9C4B-A23A-5C0D82E570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325845"/>
              </p:ext>
            </p:extLst>
          </p:nvPr>
        </p:nvGraphicFramePr>
        <p:xfrm>
          <a:off x="715669" y="1283803"/>
          <a:ext cx="7629858" cy="4495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Excel Chart" r:id="rId3" imgW="32461200" imgH="19761200" progId="ExcelChart">
                  <p:embed/>
                </p:oleObj>
              </mc:Choice>
              <mc:Fallback>
                <p:oleObj name="Excel Chart" r:id="rId3" imgW="32461200" imgH="19761200" progId="ExcelChart">
                  <p:embed/>
                  <p:pic>
                    <p:nvPicPr>
                      <p:cNvPr id="28674" name="Object 3">
                        <a:extLst>
                          <a:ext uri="{FF2B5EF4-FFF2-40B4-BE49-F238E27FC236}">
                            <a16:creationId xmlns:a16="http://schemas.microsoft.com/office/drawing/2014/main" id="{C2046A3C-9746-9C4B-A23A-5C0D82E5708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669" y="1283803"/>
                        <a:ext cx="7629858" cy="4495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ine 4">
            <a:extLst>
              <a:ext uri="{FF2B5EF4-FFF2-40B4-BE49-F238E27FC236}">
                <a16:creationId xmlns:a16="http://schemas.microsoft.com/office/drawing/2014/main" id="{E519863C-DB5B-F541-80DB-620095C5A2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702" y="1020111"/>
            <a:ext cx="8375100" cy="0"/>
          </a:xfrm>
          <a:prstGeom prst="line">
            <a:avLst/>
          </a:prstGeom>
          <a:noFill/>
          <a:ln w="50800">
            <a:solidFill>
              <a:srgbClr val="00A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77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95F6D5-81E8-0A45-9819-BC621E91A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5A66-39BE-4103-9B2A-7D233BAA6F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87074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59306</TotalTime>
  <Words>1323</Words>
  <Application>Microsoft Macintosh PowerPoint</Application>
  <PresentationFormat>On-screen Show (4:3)</PresentationFormat>
  <Paragraphs>260</Paragraphs>
  <Slides>29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Franklin Gothic Book</vt:lpstr>
      <vt:lpstr>Franklin Gothic Medium</vt:lpstr>
      <vt:lpstr>Wingdings</vt:lpstr>
      <vt:lpstr>Angles</vt:lpstr>
      <vt:lpstr>Excel Chart</vt:lpstr>
      <vt:lpstr>Oil &amp; the economy</vt:lpstr>
      <vt:lpstr>Oil prospecting – 2015 style</vt:lpstr>
      <vt:lpstr>we’ll talk about …</vt:lpstr>
      <vt:lpstr>Henny Penny</vt:lpstr>
      <vt:lpstr>Henny Penny’s end</vt:lpstr>
      <vt:lpstr>Relevant experience</vt:lpstr>
      <vt:lpstr>BP: Single field optimisation: profiles</vt:lpstr>
      <vt:lpstr>BP: ‘Optimised’ $12/bbl gas handling</vt:lpstr>
      <vt:lpstr>BP: ‘Optimised’ $12/bbl oil production</vt:lpstr>
      <vt:lpstr>Realistic oil production profile</vt:lpstr>
      <vt:lpstr>How much money?  - key numbers</vt:lpstr>
      <vt:lpstr>Liza phase 1</vt:lpstr>
      <vt:lpstr>Liza phase 2</vt:lpstr>
      <vt:lpstr>LIZA – GoG oil revenues (USD)</vt:lpstr>
      <vt:lpstr>LIZA – GROSS revenues (USD)</vt:lpstr>
      <vt:lpstr>(very) simple gdp model</vt:lpstr>
      <vt:lpstr>gdp &amp; growth</vt:lpstr>
      <vt:lpstr>Gdp: oil vs non-oil</vt:lpstr>
      <vt:lpstr>Dutch disease</vt:lpstr>
      <vt:lpstr>Flight of labour</vt:lpstr>
      <vt:lpstr>Competitiveness &amp; currency</vt:lpstr>
      <vt:lpstr>Central bank &amp; currency</vt:lpstr>
      <vt:lpstr>Concentration risk</vt:lpstr>
      <vt:lpstr>Reducing Concentration risk</vt:lpstr>
      <vt:lpstr>Spending it: taxes</vt:lpstr>
      <vt:lpstr>Spending it: debt &amp; borrowing</vt:lpstr>
      <vt:lpstr>Spending it: enhanced budgets</vt:lpstr>
      <vt:lpstr>In closing …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Finance and the Future</dc:title>
  <dc:creator>David</dc:creator>
  <cp:lastModifiedBy>David Pollard</cp:lastModifiedBy>
  <cp:revision>682</cp:revision>
  <cp:lastPrinted>2019-07-15T20:03:41Z</cp:lastPrinted>
  <dcterms:modified xsi:type="dcterms:W3CDTF">2019-07-18T00:06:04Z</dcterms:modified>
</cp:coreProperties>
</file>